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89" r:id="rId11"/>
    <p:sldId id="293" r:id="rId12"/>
    <p:sldId id="268" r:id="rId13"/>
    <p:sldId id="269" r:id="rId14"/>
    <p:sldId id="270" r:id="rId15"/>
    <p:sldId id="273" r:id="rId16"/>
    <p:sldId id="274" r:id="rId17"/>
    <p:sldId id="292" r:id="rId18"/>
    <p:sldId id="280" r:id="rId19"/>
    <p:sldId id="290" r:id="rId20"/>
    <p:sldId id="291" r:id="rId21"/>
    <p:sldId id="281" r:id="rId22"/>
    <p:sldId id="282" r:id="rId23"/>
    <p:sldId id="283" r:id="rId24"/>
    <p:sldId id="284" r:id="rId25"/>
    <p:sldId id="285" r:id="rId26"/>
    <p:sldId id="275" r:id="rId27"/>
    <p:sldId id="276" r:id="rId28"/>
    <p:sldId id="277" r:id="rId29"/>
    <p:sldId id="278" r:id="rId30"/>
    <p:sldId id="279" r:id="rId31"/>
    <p:sldId id="286" r:id="rId32"/>
    <p:sldId id="288" r:id="rId33"/>
    <p:sldId id="287" r:id="rId34"/>
    <p:sldId id="294" r:id="rId35"/>
  </p:sldIdLst>
  <p:sldSz cx="9144000" cy="6858000" type="screen4x3"/>
  <p:notesSz cx="6858000" cy="9144000"/>
  <p:embeddedFontLst>
    <p:embeddedFont>
      <p:font typeface="Alfa Slab One" charset="0"/>
      <p:regular r:id="rId37"/>
    </p:embeddedFont>
    <p:embeddedFont>
      <p:font typeface="맑은 고딕" pitchFamily="50" charset="-127"/>
      <p:regular r:id="rId38"/>
      <p:bold r:id="rId39"/>
    </p:embeddedFont>
    <p:embeddedFont>
      <p:font typeface="KoPub돋움체 Medium" pitchFamily="2" charset="-127"/>
      <p:regular r:id="rId40"/>
    </p:embeddedFont>
    <p:embeddedFont>
      <p:font typeface="KoPub돋움체 Bold" pitchFamily="2" charset="-127"/>
      <p:bold r:id="rId41"/>
    </p:embeddedFont>
    <p:embeddedFont>
      <p:font typeface="나눔스퀘어_ac ExtraBold" pitchFamily="50" charset="-127"/>
      <p:bold r:id="rId42"/>
    </p:embeddedFont>
    <p:embeddedFont>
      <p:font typeface="KoPub돋움체 Light" pitchFamily="18" charset="-127"/>
      <p:regular r:id="rId4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410B"/>
    <a:srgbClr val="BFBFBF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04" autoAdjust="0"/>
  </p:normalViewPr>
  <p:slideViewPr>
    <p:cSldViewPr>
      <p:cViewPr varScale="1">
        <p:scale>
          <a:sx n="69" d="100"/>
          <a:sy n="69" d="100"/>
        </p:scale>
        <p:origin x="-119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4A250-742B-4DE7-A91C-B5435FBBB732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A28CF-2599-48C1-A57C-06E3B110E7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74352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이 부분은 이렇게 놔두면 </a:t>
            </a:r>
            <a:r>
              <a:rPr lang="ko-KR" altLang="en-US" dirty="0" err="1"/>
              <a:t>늠</a:t>
            </a:r>
            <a:r>
              <a:rPr lang="ko-KR" altLang="en-US" dirty="0"/>
              <a:t> 심심할 것 같아서 디자인도 </a:t>
            </a:r>
            <a:r>
              <a:rPr lang="ko-KR" altLang="en-US" dirty="0" err="1"/>
              <a:t>쪼까</a:t>
            </a:r>
            <a:r>
              <a:rPr lang="ko-KR" altLang="en-US" dirty="0"/>
              <a:t> 필요할 것 </a:t>
            </a:r>
            <a:r>
              <a:rPr lang="ko-KR" altLang="en-US" dirty="0" err="1"/>
              <a:t>같슴닷</a:t>
            </a:r>
            <a:r>
              <a:rPr lang="ko-KR" altLang="en-US" dirty="0"/>
              <a:t> </a:t>
            </a:r>
            <a:r>
              <a:rPr lang="ko-KR" altLang="en-US" dirty="0" err="1"/>
              <a:t>ㅜㅜ</a:t>
            </a:r>
            <a:r>
              <a:rPr lang="ko-KR" altLang="en-US" dirty="0"/>
              <a:t> </a:t>
            </a:r>
            <a:r>
              <a:rPr lang="en-US" altLang="ko-KR" dirty="0"/>
              <a:t>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이건 외벽내벽이랑 바닥은 내가 찾아서 이거 빼고 나머지는 사진 찾아서 넣거나 </a:t>
            </a:r>
            <a:r>
              <a:rPr lang="ko-KR" altLang="en-US" dirty="0" err="1"/>
              <a:t>스케치업</a:t>
            </a:r>
            <a:r>
              <a:rPr lang="ko-KR" altLang="en-US" dirty="0"/>
              <a:t> </a:t>
            </a:r>
            <a:r>
              <a:rPr lang="ko-KR" altLang="en-US" dirty="0" err="1"/>
              <a:t>캡쳐해서</a:t>
            </a:r>
            <a:r>
              <a:rPr lang="ko-KR" altLang="en-US" dirty="0"/>
              <a:t> 넣어야 </a:t>
            </a:r>
            <a:r>
              <a:rPr lang="ko-KR" altLang="en-US" dirty="0" err="1"/>
              <a:t>함닷</a:t>
            </a:r>
            <a:r>
              <a:rPr lang="ko-KR" altLang="en-US" dirty="0"/>
              <a:t> </a:t>
            </a:r>
            <a:r>
              <a:rPr lang="en-US" altLang="ko-KR" dirty="0"/>
              <a:t>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이건 외벽내벽이랑 바닥은 내가 찾아서 이거 빼고 나머지는 사진 찾아서 넣거나 </a:t>
            </a:r>
            <a:r>
              <a:rPr lang="ko-KR" altLang="en-US" dirty="0" err="1"/>
              <a:t>스케치업</a:t>
            </a:r>
            <a:r>
              <a:rPr lang="ko-KR" altLang="en-US" dirty="0"/>
              <a:t> </a:t>
            </a:r>
            <a:r>
              <a:rPr lang="ko-KR" altLang="en-US" dirty="0" err="1"/>
              <a:t>캡쳐해서</a:t>
            </a:r>
            <a:r>
              <a:rPr lang="ko-KR" altLang="en-US" dirty="0"/>
              <a:t> 넣어야 </a:t>
            </a:r>
            <a:r>
              <a:rPr lang="ko-KR" altLang="en-US" dirty="0" err="1"/>
              <a:t>함닷</a:t>
            </a:r>
            <a:r>
              <a:rPr lang="ko-KR" altLang="en-US" dirty="0"/>
              <a:t> </a:t>
            </a:r>
            <a:r>
              <a:rPr lang="en-US" altLang="ko-KR" dirty="0"/>
              <a:t>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이건 외벽내벽이랑 바닥은 내가 찾아서 이거 빼고 나머지는 사진 찾아서 넣거나 </a:t>
            </a:r>
            <a:r>
              <a:rPr lang="ko-KR" altLang="en-US" dirty="0" err="1"/>
              <a:t>스케치업</a:t>
            </a:r>
            <a:r>
              <a:rPr lang="ko-KR" altLang="en-US" dirty="0"/>
              <a:t> </a:t>
            </a:r>
            <a:r>
              <a:rPr lang="ko-KR" altLang="en-US" dirty="0" err="1"/>
              <a:t>캡쳐해서</a:t>
            </a:r>
            <a:r>
              <a:rPr lang="ko-KR" altLang="en-US" dirty="0"/>
              <a:t> 넣어야 </a:t>
            </a:r>
            <a:r>
              <a:rPr lang="ko-KR" altLang="en-US" dirty="0" err="1"/>
              <a:t>함닷</a:t>
            </a:r>
            <a:r>
              <a:rPr lang="ko-KR" altLang="en-US" dirty="0"/>
              <a:t> </a:t>
            </a:r>
            <a:r>
              <a:rPr lang="en-US" altLang="ko-KR" dirty="0"/>
              <a:t>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예산은 따로 표 만들어서 바로 넣으면 될 것 </a:t>
            </a:r>
            <a:r>
              <a:rPr lang="ko-KR" altLang="en-US" dirty="0" err="1"/>
              <a:t>같슴닷</a:t>
            </a:r>
            <a:r>
              <a:rPr lang="ko-KR" altLang="en-US" dirty="0"/>
              <a:t> </a:t>
            </a:r>
            <a:r>
              <a:rPr lang="en-US" altLang="ko-KR" dirty="0"/>
              <a:t>!!!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예산은 따로 표 만들어서 바로 넣으면 될 것 </a:t>
            </a:r>
            <a:r>
              <a:rPr lang="ko-KR" altLang="en-US" dirty="0" err="1"/>
              <a:t>같슴닷</a:t>
            </a:r>
            <a:r>
              <a:rPr lang="ko-KR" altLang="en-US" dirty="0"/>
              <a:t> </a:t>
            </a:r>
            <a:r>
              <a:rPr lang="en-US" altLang="ko-KR"/>
              <a:t>!!!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예산은 따로 표 만들어서 바로 넣으면 될 것 </a:t>
            </a:r>
            <a:r>
              <a:rPr lang="ko-KR" altLang="en-US" dirty="0" err="1"/>
              <a:t>같슴닷</a:t>
            </a:r>
            <a:r>
              <a:rPr lang="ko-KR" altLang="en-US" dirty="0"/>
              <a:t> </a:t>
            </a:r>
            <a:r>
              <a:rPr lang="en-US" altLang="ko-KR"/>
              <a:t>!!!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A28CF-2599-48C1-A57C-06E3B110E753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0B699-811B-4075-B39B-2CBF75C2B63A}" type="datetimeFigureOut">
              <a:rPr lang="ko-KR" altLang="en-US" smtClean="0"/>
              <a:pPr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4A442-61BA-4782-91A5-30F795320A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____1.xls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inside_article_1441868859_main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9361" y="1844824"/>
            <a:ext cx="5884639" cy="33124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5E8AC1-A9E5-4977-BF55-5F5847FE972B}"/>
              </a:ext>
            </a:extLst>
          </p:cNvPr>
          <p:cNvSpPr txBox="1"/>
          <p:nvPr/>
        </p:nvSpPr>
        <p:spPr>
          <a:xfrm>
            <a:off x="1220953" y="3307631"/>
            <a:ext cx="31630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lfa Slab One" panose="00000500000000000000" pitchFamily="2" charset="0"/>
              </a:rPr>
              <a:t>patago</a:t>
            </a:r>
            <a:r>
              <a:rPr lang="en-US" altLang="ko-KR" sz="4400" dirty="0" err="1">
                <a:latin typeface="Alfa Slab One" panose="00000500000000000000" pitchFamily="2" charset="0"/>
              </a:rPr>
              <a:t>nia</a:t>
            </a:r>
            <a:endParaRPr lang="ko-KR" altLang="en-US" sz="4400" dirty="0">
              <a:latin typeface="Alfa Slab On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53556A-EB63-47BE-B8C2-9C227203B5B8}"/>
              </a:ext>
            </a:extLst>
          </p:cNvPr>
          <p:cNvSpPr txBox="1"/>
          <p:nvPr/>
        </p:nvSpPr>
        <p:spPr>
          <a:xfrm>
            <a:off x="1220953" y="3163615"/>
            <a:ext cx="3279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“We’re in business to save o</a:t>
            </a:r>
            <a:r>
              <a:rPr lang="en-US" altLang="ko-KR" sz="1200" dirty="0">
                <a:latin typeface="KoPub돋움체 Medium" pitchFamily="2" charset="-127"/>
                <a:ea typeface="KoPub돋움체 Medium" pitchFamily="2" charset="-127"/>
              </a:rPr>
              <a:t>ur home planet”</a:t>
            </a:r>
            <a:endParaRPr lang="ko-KR" altLang="en-US" sz="1200" dirty="0">
              <a:latin typeface="KoPub돋움체 Medium" pitchFamily="2" charset="-127"/>
              <a:ea typeface="KoPub돋움체 Medium" pitchFamily="2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7414478" y="3385629"/>
            <a:ext cx="30428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latin typeface="KoPub돋움체 Bold" pitchFamily="2" charset="-127"/>
                <a:ea typeface="KoPub돋움체 Bold" pitchFamily="2" charset="-127"/>
              </a:rPr>
              <a:t>VMD  FINAL    </a:t>
            </a:r>
            <a:r>
              <a:rPr lang="ko-KR" altLang="en-US" sz="900" b="1" dirty="0" err="1">
                <a:latin typeface="KoPub돋움체 Bold" pitchFamily="2" charset="-127"/>
                <a:ea typeface="KoPub돋움체 Bold" pitchFamily="2" charset="-127"/>
              </a:rPr>
              <a:t>ㅣ</a:t>
            </a:r>
            <a:r>
              <a:rPr lang="ko-KR" altLang="en-US" sz="900" b="1" dirty="0">
                <a:latin typeface="KoPub돋움체 Bold" pitchFamily="2" charset="-127"/>
                <a:ea typeface="KoPub돋움체 Bold" pitchFamily="2" charset="-127"/>
              </a:rPr>
              <a:t>      </a:t>
            </a:r>
            <a:r>
              <a:rPr lang="en-US" altLang="ko-KR" sz="900" b="1" dirty="0">
                <a:latin typeface="KoPub돋움체 Bold" pitchFamily="2" charset="-127"/>
                <a:ea typeface="KoPub돋움체 Bold" pitchFamily="2" charset="-127"/>
              </a:rPr>
              <a:t>PATAGONIA STORE  RENEWAL   </a:t>
            </a:r>
            <a:endParaRPr lang="ko-KR" altLang="en-US" sz="900" b="1" dirty="0"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153556A-EB63-47BE-B8C2-9C227203B5B8}"/>
              </a:ext>
            </a:extLst>
          </p:cNvPr>
          <p:cNvSpPr txBox="1"/>
          <p:nvPr/>
        </p:nvSpPr>
        <p:spPr>
          <a:xfrm>
            <a:off x="1259632" y="406778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5486555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전소완   </a:t>
            </a:r>
            <a:r>
              <a:rPr lang="ko-KR" altLang="en-US" sz="90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ㅣ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 </a:t>
            </a:r>
            <a:r>
              <a:rPr lang="en-US" altLang="ko-KR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5549613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오윤정</a:t>
            </a:r>
            <a:endParaRPr lang="en-US" altLang="ko-KR" sz="900" dirty="0" smtClean="0">
              <a:solidFill>
                <a:schemeClr val="bg1"/>
              </a:solidFill>
              <a:latin typeface="KoPub돋움체 Medium" pitchFamily="2" charset="-127"/>
              <a:ea typeface="KoPub돋움체 Medium" pitchFamily="2" charset="-127"/>
            </a:endParaRPr>
          </a:p>
          <a:p>
            <a:r>
              <a:rPr lang="en-US" altLang="ko-KR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5549704 </a:t>
            </a:r>
            <a:r>
              <a:rPr lang="ko-KR" altLang="en-US" sz="90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전조은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  </a:t>
            </a:r>
            <a:r>
              <a:rPr lang="ko-KR" altLang="en-US" sz="90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ㅣ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 </a:t>
            </a:r>
            <a:r>
              <a:rPr lang="en-US" altLang="ko-KR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5549721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정다은</a:t>
            </a:r>
            <a:endParaRPr lang="ko-KR" altLang="en-US" sz="900" dirty="0">
              <a:latin typeface="KoPub돋움체 Medium" pitchFamily="2" charset="-127"/>
              <a:ea typeface="KoPub돋움체 Medium" pitchFamily="2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77103" y="3131051"/>
            <a:ext cx="1585242" cy="1450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ABOUT PATAGONIA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기존 매장 분석</a:t>
            </a:r>
            <a:endParaRPr lang="en-US" altLang="ko-KR" sz="12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리뉴얼</a:t>
            </a: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목표 </a:t>
            </a:r>
            <a:r>
              <a:rPr lang="en-US" altLang="ko-KR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방향</a:t>
            </a:r>
            <a:endParaRPr lang="en-US" altLang="ko-KR" sz="12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리뉴얼</a:t>
            </a: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매장</a:t>
            </a:r>
            <a:endParaRPr lang="en-US" altLang="ko-KR" sz="12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기대효과</a:t>
            </a:r>
            <a:endParaRPr lang="en-US" altLang="ko-KR" sz="12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6" name="그림 5" descr="008094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2564904"/>
            <a:ext cx="6012160" cy="20613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92080" y="2588877"/>
            <a:ext cx="257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400" b="1" i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CONTENTS</a:t>
            </a:r>
            <a:endParaRPr lang="ko-KR" altLang="en-US" sz="2400" b="1" i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12923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ABOUT  PATAGONIA</a:t>
            </a:r>
            <a:endParaRPr lang="ko-KR" altLang="en-US" sz="9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5" name="그림 14" descr="2019-12-1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1956" y="2311258"/>
            <a:ext cx="5058516" cy="22354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92580" y="4797152"/>
            <a:ext cx="56332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ko-KR" altLang="ko-KR" sz="105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파타고니아에서</a:t>
            </a:r>
            <a:r>
              <a:rPr lang="ko-KR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판매하는 제품들이 사용되는 스포츠의 공통점은 </a:t>
            </a:r>
            <a:r>
              <a:rPr lang="ko-KR" altLang="ko-KR" sz="11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엔진이 존재하지 않는 조용한 </a:t>
            </a:r>
            <a:r>
              <a:rPr lang="ko-KR" altLang="en-US" sz="11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스포츠</a:t>
            </a:r>
            <a:r>
              <a:rPr lang="en-US" altLang="ko-KR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.</a:t>
            </a:r>
          </a:p>
          <a:p>
            <a:pPr lvl="0" algn="r"/>
            <a:r>
              <a:rPr lang="ko-KR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메달이나 순위가 아닌 </a:t>
            </a:r>
            <a:r>
              <a:rPr lang="ko-KR" altLang="ko-KR" sz="11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개인적인 영광</a:t>
            </a:r>
            <a:r>
              <a:rPr lang="ko-KR" altLang="ko-KR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과 </a:t>
            </a:r>
            <a:r>
              <a:rPr lang="ko-KR" altLang="ko-KR" sz="11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자연과의 교감을 보상</a:t>
            </a:r>
            <a:r>
              <a:rPr lang="ko-KR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으로 얻는다는 것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</a:p>
          <a:p>
            <a:pPr lvl="0" algn="r"/>
            <a:r>
              <a:rPr lang="ko-KR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이것이 바로 </a:t>
            </a:r>
            <a:r>
              <a:rPr lang="ko-KR" altLang="ko-KR" sz="105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파타고니아가</a:t>
            </a:r>
            <a:r>
              <a:rPr lang="ko-KR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추구하는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ko-KR" sz="11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알피니즘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endParaRPr lang="ko-KR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7" name="그림 16" descr="다운로드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084" y="2313090"/>
            <a:ext cx="3207406" cy="2231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958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브랜드 선택 배경</a:t>
            </a:r>
          </a:p>
        </p:txBody>
      </p:sp>
      <p:pic>
        <p:nvPicPr>
          <p:cNvPr id="7" name="그림 6" descr="KakaoTalk_20191215_2359325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0988" y="2276872"/>
            <a:ext cx="2501396" cy="1405571"/>
          </a:xfrm>
          <a:prstGeom prst="rect">
            <a:avLst/>
          </a:prstGeom>
        </p:spPr>
      </p:pic>
      <p:pic>
        <p:nvPicPr>
          <p:cNvPr id="8" name="그림 7" descr="KakaoTalk_20191215_2359327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2276872"/>
            <a:ext cx="2501396" cy="1405571"/>
          </a:xfrm>
          <a:prstGeom prst="rect">
            <a:avLst/>
          </a:prstGeom>
        </p:spPr>
      </p:pic>
      <p:pic>
        <p:nvPicPr>
          <p:cNvPr id="9" name="그림 8" descr="KakaoTalk_20191215_2359329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00988" y="3717032"/>
            <a:ext cx="2501396" cy="1405571"/>
          </a:xfrm>
          <a:prstGeom prst="rect">
            <a:avLst/>
          </a:prstGeom>
        </p:spPr>
      </p:pic>
      <p:pic>
        <p:nvPicPr>
          <p:cNvPr id="10" name="그림 9" descr="KakaoTalk_20191215_2359330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2276872"/>
            <a:ext cx="2501396" cy="1405571"/>
          </a:xfrm>
          <a:prstGeom prst="rect">
            <a:avLst/>
          </a:prstGeom>
        </p:spPr>
      </p:pic>
      <p:pic>
        <p:nvPicPr>
          <p:cNvPr id="11" name="그림 10" descr="KakaoTalk_20191215_23593316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3717032"/>
            <a:ext cx="2501396" cy="1405571"/>
          </a:xfrm>
          <a:prstGeom prst="rect">
            <a:avLst/>
          </a:prstGeom>
        </p:spPr>
      </p:pic>
      <p:pic>
        <p:nvPicPr>
          <p:cNvPr id="12" name="그림 11" descr="KakaoTalk_20191215_23593327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40152" y="3717032"/>
            <a:ext cx="2501396" cy="14055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2019-12-16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473889"/>
            <a:ext cx="4304148" cy="3422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" name="TextBox 23"/>
          <p:cNvSpPr txBox="1"/>
          <p:nvPr/>
        </p:nvSpPr>
        <p:spPr>
          <a:xfrm>
            <a:off x="5652120" y="4293096"/>
            <a:ext cx="28940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환경과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지구를 생각하는 </a:t>
            </a:r>
            <a:r>
              <a:rPr lang="ko-KR" altLang="en-US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파타고니아만의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가치를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1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더 많은 사람들에게 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알리기 위해</a:t>
            </a:r>
            <a:endParaRPr lang="en-US" altLang="ko-KR" sz="11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D38EB0B5-E525-4EF6-B6AA-8B85CC9B3A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350"/>
          <a:stretch/>
        </p:blipFill>
        <p:spPr>
          <a:xfrm>
            <a:off x="6536754" y="2708920"/>
            <a:ext cx="1124744" cy="95209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91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기존 매장 분석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99592" y="2852936"/>
            <a:ext cx="2160240" cy="216024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83868" y="2852936"/>
            <a:ext cx="2160240" cy="216024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868144" y="2852936"/>
            <a:ext cx="2160240" cy="216024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7924" y="1772816"/>
            <a:ext cx="1914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상품 가시성 </a:t>
            </a:r>
            <a:r>
              <a:rPr lang="en-US" altLang="ko-KR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주목성의 부족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11760" y="2082294"/>
            <a:ext cx="50405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매장 전체적으로 배치 된 집기들의  높이나 위치로 인해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고객이 직접 체험하고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</a:p>
          <a:p>
            <a:pPr algn="ctr"/>
            <a:r>
              <a:rPr lang="en-US" altLang="ko-KR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05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파타고니아의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가치를 알 수 있는 기회가 많이 부족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9632" y="5229200"/>
            <a:ext cx="144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재활용 소재에 관한 팜플렛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91880" y="5246320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고객이 체험할 수 있는 집기의 부족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76156" y="5229200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환경운동에 대한 도서 위치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xmlns="" id="{7DA9343F-6E28-4AA5-9DDA-27F5A2B029F1}"/>
              </a:ext>
            </a:extLst>
          </p:cNvPr>
          <p:cNvSpPr/>
          <p:nvPr/>
        </p:nvSpPr>
        <p:spPr>
          <a:xfrm>
            <a:off x="8748464" y="3573016"/>
            <a:ext cx="72008" cy="72008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xmlns="" id="{2ED73240-67DE-4319-8DBC-F104778A0F78}"/>
              </a:ext>
            </a:extLst>
          </p:cNvPr>
          <p:cNvSpPr/>
          <p:nvPr/>
        </p:nvSpPr>
        <p:spPr>
          <a:xfrm>
            <a:off x="8748464" y="378780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xmlns="" id="{7F75ED7F-6C32-4DD7-9700-87BF21D6EE25}"/>
              </a:ext>
            </a:extLst>
          </p:cNvPr>
          <p:cNvSpPr/>
          <p:nvPr/>
        </p:nvSpPr>
        <p:spPr>
          <a:xfrm>
            <a:off x="8748464" y="400259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C:\Users\user\Documents\카카오톡 받은 파일\KakaoTalk_20191217_190628671_07.jpg"/>
          <p:cNvPicPr>
            <a:picLocks noChangeAspect="1" noChangeArrowheads="1"/>
          </p:cNvPicPr>
          <p:nvPr/>
        </p:nvPicPr>
        <p:blipFill>
          <a:blip r:embed="rId2" cstate="print"/>
          <a:srcRect l="15356" r="10226"/>
          <a:stretch>
            <a:fillRect/>
          </a:stretch>
        </p:blipFill>
        <p:spPr bwMode="auto">
          <a:xfrm>
            <a:off x="827584" y="2778271"/>
            <a:ext cx="2232248" cy="2252839"/>
          </a:xfrm>
          <a:prstGeom prst="rect">
            <a:avLst/>
          </a:prstGeom>
          <a:noFill/>
        </p:spPr>
      </p:pic>
      <p:pic>
        <p:nvPicPr>
          <p:cNvPr id="1027" name="Picture 3" descr="C:\Users\user\Documents\카카오톡 받은 파일\KakaoTalk_20191217_190628671_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6194" y="2799258"/>
            <a:ext cx="2213918" cy="2213918"/>
          </a:xfrm>
          <a:prstGeom prst="rect">
            <a:avLst/>
          </a:prstGeom>
          <a:noFill/>
        </p:spPr>
      </p:pic>
      <p:pic>
        <p:nvPicPr>
          <p:cNvPr id="1028" name="Picture 4" descr="C:\Users\user\Documents\카카오톡 받은 파일\KakaoTalk_20191217_1927055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780928"/>
            <a:ext cx="2266975" cy="22669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899592" y="2708920"/>
            <a:ext cx="2160240" cy="216024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83868" y="2708920"/>
            <a:ext cx="2160240" cy="216024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868144" y="2708920"/>
            <a:ext cx="2160240" cy="216024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3928" y="170080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일관적인 공간 </a:t>
            </a:r>
            <a:r>
              <a:rPr lang="en-US" altLang="ko-KR" sz="12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· </a:t>
            </a:r>
            <a:r>
              <a:rPr lang="ko-KR" altLang="en-US" sz="12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상품 진열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75656" y="1988840"/>
            <a:ext cx="6124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매장에 들어서자마자</a:t>
            </a:r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다른 아웃도어 매장과 다를 것이 없다고 느낌</a:t>
            </a:r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공간 분리나 상품 진열에 있어서 아쉬운 부분이 있었음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5576" y="5147900"/>
            <a:ext cx="244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독서를 위한 공간 부족</a:t>
            </a:r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명확하지 않은 공간 사용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91880" y="514790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일관적이고 평범한 집기</a:t>
            </a:r>
          </a:p>
          <a:p>
            <a:pPr algn="ctr"/>
            <a:endParaRPr lang="ko-KR" altLang="en-US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76156" y="5147900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중복 상품 진열</a:t>
            </a:r>
            <a:r>
              <a:rPr lang="en-US" altLang="ko-KR" sz="9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많은 수량의 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상품 진열</a:t>
            </a:r>
          </a:p>
        </p:txBody>
      </p:sp>
      <p:pic>
        <p:nvPicPr>
          <p:cNvPr id="2050" name="Picture 2" descr="C:\Users\user\Documents\카카오톡 받은 파일\KakaoTalk_20191217_190451236_08.jpg"/>
          <p:cNvPicPr>
            <a:picLocks noChangeAspect="1" noChangeArrowheads="1"/>
          </p:cNvPicPr>
          <p:nvPr/>
        </p:nvPicPr>
        <p:blipFill>
          <a:blip r:embed="rId2" cstate="print"/>
          <a:srcRect t="13593" b="11407"/>
          <a:stretch>
            <a:fillRect/>
          </a:stretch>
        </p:blipFill>
        <p:spPr bwMode="auto">
          <a:xfrm>
            <a:off x="899592" y="2708920"/>
            <a:ext cx="2160240" cy="2160240"/>
          </a:xfrm>
          <a:prstGeom prst="rect">
            <a:avLst/>
          </a:prstGeom>
          <a:noFill/>
        </p:spPr>
      </p:pic>
      <p:pic>
        <p:nvPicPr>
          <p:cNvPr id="2051" name="Picture 3" descr="C:\Users\user\Documents\카카오톡 받은 파일\KakaoTalk_20191217_190628671_18.jpg"/>
          <p:cNvPicPr>
            <a:picLocks noChangeAspect="1" noChangeArrowheads="1"/>
          </p:cNvPicPr>
          <p:nvPr/>
        </p:nvPicPr>
        <p:blipFill>
          <a:blip r:embed="rId3" cstate="print"/>
          <a:srcRect l="15356" r="6525"/>
          <a:stretch>
            <a:fillRect/>
          </a:stretch>
        </p:blipFill>
        <p:spPr bwMode="auto">
          <a:xfrm>
            <a:off x="3347864" y="2692896"/>
            <a:ext cx="2232248" cy="2176264"/>
          </a:xfrm>
          <a:prstGeom prst="rect">
            <a:avLst/>
          </a:prstGeom>
          <a:noFill/>
        </p:spPr>
      </p:pic>
      <p:pic>
        <p:nvPicPr>
          <p:cNvPr id="2052" name="Picture 4" descr="C:\Users\user\Documents\카카오톡 받은 파일\KakaoTalk_20191217_190451236_05.jpg"/>
          <p:cNvPicPr>
            <a:picLocks noChangeAspect="1" noChangeArrowheads="1"/>
          </p:cNvPicPr>
          <p:nvPr/>
        </p:nvPicPr>
        <p:blipFill>
          <a:blip r:embed="rId4" cstate="print"/>
          <a:srcRect t="18900" b="6683"/>
          <a:stretch>
            <a:fillRect/>
          </a:stretch>
        </p:blipFill>
        <p:spPr bwMode="auto">
          <a:xfrm>
            <a:off x="5868144" y="2708920"/>
            <a:ext cx="2177143" cy="2160240"/>
          </a:xfrm>
          <a:prstGeom prst="rect">
            <a:avLst/>
          </a:prstGeom>
          <a:noFill/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7DA9343F-6E28-4AA5-9DDA-27F5A2B029F1}"/>
              </a:ext>
            </a:extLst>
          </p:cNvPr>
          <p:cNvSpPr/>
          <p:nvPr/>
        </p:nvSpPr>
        <p:spPr>
          <a:xfrm>
            <a:off x="8748464" y="3789040"/>
            <a:ext cx="72008" cy="72008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2ED73240-67DE-4319-8DBC-F104778A0F78}"/>
              </a:ext>
            </a:extLst>
          </p:cNvPr>
          <p:cNvSpPr/>
          <p:nvPr/>
        </p:nvSpPr>
        <p:spPr>
          <a:xfrm>
            <a:off x="8748464" y="357301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7F75ED7F-6C32-4DD7-9700-87BF21D6EE25}"/>
              </a:ext>
            </a:extLst>
          </p:cNvPr>
          <p:cNvSpPr/>
          <p:nvPr/>
        </p:nvSpPr>
        <p:spPr>
          <a:xfrm>
            <a:off x="8748464" y="400259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827584" y="2166869"/>
            <a:ext cx="425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원목을 사용하여 깔끔하고 정돈된 느낌 </a:t>
            </a:r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아웃도어 매장임을 알 수 있었음</a:t>
            </a:r>
            <a:endParaRPr lang="en-US" altLang="ko-KR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35696" y="3284984"/>
            <a:ext cx="24482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파타고니아</a:t>
            </a:r>
            <a:r>
              <a:rPr lang="ko-KR" altLang="en-US" sz="8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대구 직영점 매장 인테리어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0274" y="1816121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일관적인 인테리어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0184" y="2492896"/>
            <a:ext cx="495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endParaRPr lang="en-US" altLang="ko-KR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53245" y="477189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브랜드 </a:t>
            </a:r>
            <a:r>
              <a:rPr lang="ko-KR" altLang="en-US" sz="800" b="1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제품군을</a:t>
            </a:r>
            <a:r>
              <a:rPr lang="ko-KR" altLang="en-US" sz="8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알기 쉽게 잘 표현</a:t>
            </a:r>
            <a:endParaRPr lang="en-US" altLang="ko-KR" sz="800" b="1" dirty="0" smtClean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  <a:p>
            <a:pPr algn="ctr"/>
            <a:endParaRPr lang="ko-KR" altLang="en-US" sz="8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3075" name="Picture 3" descr="C:\Users\user\Documents\카카오톡 받은 파일\KakaoTalk_20191217_190451236_10.jpg"/>
          <p:cNvPicPr>
            <a:picLocks noChangeAspect="1" noChangeArrowheads="1"/>
          </p:cNvPicPr>
          <p:nvPr/>
        </p:nvPicPr>
        <p:blipFill>
          <a:blip r:embed="rId2" cstate="print"/>
          <a:srcRect r="20857"/>
          <a:stretch>
            <a:fillRect/>
          </a:stretch>
        </p:blipFill>
        <p:spPr bwMode="auto">
          <a:xfrm>
            <a:off x="683568" y="3573016"/>
            <a:ext cx="2232248" cy="2115403"/>
          </a:xfrm>
          <a:prstGeom prst="rect">
            <a:avLst/>
          </a:prstGeom>
          <a:noFill/>
        </p:spPr>
      </p:pic>
      <p:pic>
        <p:nvPicPr>
          <p:cNvPr id="3076" name="Picture 4" descr="C:\Users\user\Documents\카카오톡 받은 파일\KakaoTalk_20191217_190628671_09.jpg"/>
          <p:cNvPicPr>
            <a:picLocks noChangeAspect="1" noChangeArrowheads="1"/>
          </p:cNvPicPr>
          <p:nvPr/>
        </p:nvPicPr>
        <p:blipFill>
          <a:blip r:embed="rId3" cstate="print"/>
          <a:srcRect t="30828"/>
          <a:stretch>
            <a:fillRect/>
          </a:stretch>
        </p:blipFill>
        <p:spPr bwMode="auto">
          <a:xfrm>
            <a:off x="2987824" y="3578636"/>
            <a:ext cx="2304256" cy="2124448"/>
          </a:xfrm>
          <a:prstGeom prst="rect">
            <a:avLst/>
          </a:prstGeom>
          <a:noFill/>
        </p:spPr>
      </p:pic>
      <p:pic>
        <p:nvPicPr>
          <p:cNvPr id="3077" name="Picture 5" descr="C:\Users\user\Documents\카카오톡 받은 파일\KakaoTalk_20191217_190451236_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964161"/>
            <a:ext cx="2808312" cy="3744415"/>
          </a:xfrm>
          <a:prstGeom prst="rect">
            <a:avLst/>
          </a:prstGeom>
          <a:noFill/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xmlns="" id="{7DA9343F-6E28-4AA5-9DDA-27F5A2B029F1}"/>
              </a:ext>
            </a:extLst>
          </p:cNvPr>
          <p:cNvSpPr/>
          <p:nvPr/>
        </p:nvSpPr>
        <p:spPr>
          <a:xfrm>
            <a:off x="8748464" y="4005064"/>
            <a:ext cx="72008" cy="72008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xmlns="" id="{2ED73240-67DE-4319-8DBC-F104778A0F78}"/>
              </a:ext>
            </a:extLst>
          </p:cNvPr>
          <p:cNvSpPr/>
          <p:nvPr/>
        </p:nvSpPr>
        <p:spPr>
          <a:xfrm>
            <a:off x="8748464" y="378780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xmlns="" id="{7F75ED7F-6C32-4DD7-9700-87BF21D6EE25}"/>
              </a:ext>
            </a:extLst>
          </p:cNvPr>
          <p:cNvSpPr/>
          <p:nvPr/>
        </p:nvSpPr>
        <p:spPr>
          <a:xfrm>
            <a:off x="8748464" y="357301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958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매장 위치</a:t>
            </a:r>
          </a:p>
        </p:txBody>
      </p:sp>
      <p:pic>
        <p:nvPicPr>
          <p:cNvPr id="11" name="그림 10" descr="KakaoTalk_20191211_190723856.png"/>
          <p:cNvPicPr>
            <a:picLocks noChangeAspect="1"/>
          </p:cNvPicPr>
          <p:nvPr/>
        </p:nvPicPr>
        <p:blipFill>
          <a:blip r:embed="rId2" cstate="print"/>
          <a:srcRect l="7875" r="14164"/>
          <a:stretch>
            <a:fillRect/>
          </a:stretch>
        </p:blipFill>
        <p:spPr>
          <a:xfrm>
            <a:off x="608968" y="2249776"/>
            <a:ext cx="4947977" cy="297942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5292080" y="2996952"/>
            <a:ext cx="2235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경기도 광명시 </a:t>
            </a:r>
            <a:r>
              <a:rPr lang="ko-KR" altLang="ko-KR" sz="9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일직동</a:t>
            </a:r>
            <a:r>
              <a:rPr lang="ko-KR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511-1 </a:t>
            </a:r>
            <a:endParaRPr lang="ko-KR" altLang="ko-KR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92080" y="2654094"/>
            <a:ext cx="2622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ko-KR" sz="1600" b="1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RENWAL  LOCATION</a:t>
            </a:r>
            <a:endParaRPr lang="ko-KR" altLang="ko-KR" sz="1600" b="1" dirty="0">
              <a:solidFill>
                <a:schemeClr val="bg1"/>
              </a:solidFill>
              <a:latin typeface="나눔스퀘어_ac ExtraBold" pitchFamily="50" charset="-127"/>
              <a:ea typeface="나눔스퀘어_ac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6136" y="4383992"/>
            <a:ext cx="28358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KTX</a:t>
            </a:r>
            <a:r>
              <a:rPr lang="ko-KR" altLang="ko-KR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광명역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광명 종합터미널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ko-KR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이케아</a:t>
            </a:r>
            <a:r>
              <a:rPr lang="ko-KR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ko-KR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광명점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</a:p>
          <a:p>
            <a:pPr marL="0" lvl="2"/>
            <a:r>
              <a:rPr lang="ko-KR" altLang="ko-KR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롯데아울렛</a:t>
            </a:r>
            <a:r>
              <a:rPr lang="ko-KR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ko-KR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광명점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ko-KR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코스트코</a:t>
            </a:r>
            <a:r>
              <a:rPr lang="ko-KR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ko-KR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광명점과</a:t>
            </a:r>
            <a:r>
              <a:rPr lang="ko-KR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인접하여</a:t>
            </a:r>
            <a:endParaRPr lang="en-US" altLang="ko-KR" sz="11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0" lvl="2"/>
            <a:r>
              <a:rPr lang="ko-KR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자연스러운 고객들의 방문을</a:t>
            </a:r>
            <a:r>
              <a:rPr lang="ko-KR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이끌어낼 수 있음</a:t>
            </a:r>
            <a:endParaRPr lang="en-US" altLang="ko-KR" sz="11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 flipV="1">
            <a:off x="5868144" y="3614223"/>
            <a:ext cx="1080120" cy="45719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A682C981-4B77-4406-9111-3765468B8490}"/>
              </a:ext>
            </a:extLst>
          </p:cNvPr>
          <p:cNvSpPr/>
          <p:nvPr/>
        </p:nvSpPr>
        <p:spPr>
          <a:xfrm>
            <a:off x="5796136" y="5013176"/>
            <a:ext cx="22445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/>
            <a:r>
              <a:rPr lang="ko-KR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서울 및 수도권 지역에서 </a:t>
            </a:r>
            <a:r>
              <a:rPr lang="ko-KR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접근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성 좋음</a:t>
            </a: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xmlns="" id="{61C768E6-A278-4695-AB14-340100BA2BCB}"/>
              </a:ext>
            </a:extLst>
          </p:cNvPr>
          <p:cNvSpPr/>
          <p:nvPr/>
        </p:nvSpPr>
        <p:spPr>
          <a:xfrm>
            <a:off x="2483768" y="3789040"/>
            <a:ext cx="360040" cy="360040"/>
          </a:xfrm>
          <a:prstGeom prst="ellips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 descr="KakaoTalk_20191211_190723856.png">
            <a:extLst>
              <a:ext uri="{FF2B5EF4-FFF2-40B4-BE49-F238E27FC236}">
                <a16:creationId xmlns:a16="http://schemas.microsoft.com/office/drawing/2014/main" xmlns="" id="{42664376-4E9E-43E7-B709-058CD83329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5532" t="47878" r="54521" b="30792"/>
          <a:stretch/>
        </p:blipFill>
        <p:spPr>
          <a:xfrm>
            <a:off x="2865806" y="814365"/>
            <a:ext cx="2691139" cy="270917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xmlns="" id="{A0CFA1D7-F1EA-4418-B8C3-DE9102A20A59}"/>
              </a:ext>
            </a:extLst>
          </p:cNvPr>
          <p:cNvSpPr/>
          <p:nvPr/>
        </p:nvSpPr>
        <p:spPr>
          <a:xfrm>
            <a:off x="3285928" y="1203461"/>
            <a:ext cx="1512356" cy="1512356"/>
          </a:xfrm>
          <a:prstGeom prst="ellips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3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44935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매장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위치                                                                                             상권분석</a:t>
            </a:r>
            <a:endParaRPr lang="ko-KR" altLang="en-US" sz="9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3" name="그림 12" descr="KakaoTalk_20191217_223814977_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980728"/>
            <a:ext cx="4951283" cy="2724414"/>
          </a:xfrm>
          <a:prstGeom prst="rect">
            <a:avLst/>
          </a:prstGeom>
        </p:spPr>
      </p:pic>
      <p:pic>
        <p:nvPicPr>
          <p:cNvPr id="14" name="그림 13" descr="KakaoTalk_20191217_223814977_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3" y="3789040"/>
            <a:ext cx="4944539" cy="273732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44935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매장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위치                                                                                             상권분석</a:t>
            </a:r>
            <a:endParaRPr lang="ko-KR" altLang="en-US" sz="9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3" name="그림 12" descr="KakaoTalk_20191217_223814977_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980728"/>
            <a:ext cx="4951283" cy="2724414"/>
          </a:xfrm>
          <a:prstGeom prst="rect">
            <a:avLst/>
          </a:prstGeom>
        </p:spPr>
      </p:pic>
      <p:pic>
        <p:nvPicPr>
          <p:cNvPr id="14" name="그림 13" descr="KakaoTalk_20191217_223814977_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3" y="3789040"/>
            <a:ext cx="4944539" cy="2737328"/>
          </a:xfrm>
          <a:prstGeom prst="rect">
            <a:avLst/>
          </a:prstGeom>
        </p:spPr>
      </p:pic>
      <p:pic>
        <p:nvPicPr>
          <p:cNvPr id="17" name="그림 16" descr="KakaoTalk_20191217_223814977_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2060848"/>
            <a:ext cx="7826419" cy="324640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11760" y="3054152"/>
            <a:ext cx="7232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궁극적 목표</a:t>
            </a:r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xmlns="" id="{728BC604-4D7B-45D7-BD16-C470670C97D9}"/>
              </a:ext>
            </a:extLst>
          </p:cNvPr>
          <p:cNvSpPr/>
          <p:nvPr/>
        </p:nvSpPr>
        <p:spPr>
          <a:xfrm>
            <a:off x="-252536" y="1052736"/>
            <a:ext cx="6614160" cy="1877589"/>
          </a:xfrm>
          <a:custGeom>
            <a:avLst/>
            <a:gdLst>
              <a:gd name="connsiteX0" fmla="*/ 0 w 6614160"/>
              <a:gd name="connsiteY0" fmla="*/ 1853122 h 1877589"/>
              <a:gd name="connsiteX1" fmla="*/ 518160 w 6614160"/>
              <a:gd name="connsiteY1" fmla="*/ 1619442 h 1877589"/>
              <a:gd name="connsiteX2" fmla="*/ 1899920 w 6614160"/>
              <a:gd name="connsiteY2" fmla="*/ 4002 h 1877589"/>
              <a:gd name="connsiteX3" fmla="*/ 3230880 w 6614160"/>
              <a:gd name="connsiteY3" fmla="*/ 1172402 h 1877589"/>
              <a:gd name="connsiteX4" fmla="*/ 4013200 w 6614160"/>
              <a:gd name="connsiteY4" fmla="*/ 1538162 h 1877589"/>
              <a:gd name="connsiteX5" fmla="*/ 5344160 w 6614160"/>
              <a:gd name="connsiteY5" fmla="*/ 1141922 h 1877589"/>
              <a:gd name="connsiteX6" fmla="*/ 6228080 w 6614160"/>
              <a:gd name="connsiteY6" fmla="*/ 1588962 h 1877589"/>
              <a:gd name="connsiteX7" fmla="*/ 6614160 w 6614160"/>
              <a:gd name="connsiteY7" fmla="*/ 1690562 h 187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14160" h="1877589">
                <a:moveTo>
                  <a:pt x="0" y="1853122"/>
                </a:moveTo>
                <a:cubicBezTo>
                  <a:pt x="100753" y="1890375"/>
                  <a:pt x="201507" y="1927629"/>
                  <a:pt x="518160" y="1619442"/>
                </a:cubicBezTo>
                <a:cubicBezTo>
                  <a:pt x="834813" y="1311255"/>
                  <a:pt x="1447800" y="78509"/>
                  <a:pt x="1899920" y="4002"/>
                </a:cubicBezTo>
                <a:cubicBezTo>
                  <a:pt x="2352040" y="-70505"/>
                  <a:pt x="2878667" y="916709"/>
                  <a:pt x="3230880" y="1172402"/>
                </a:cubicBezTo>
                <a:cubicBezTo>
                  <a:pt x="3583093" y="1428095"/>
                  <a:pt x="3660987" y="1543242"/>
                  <a:pt x="4013200" y="1538162"/>
                </a:cubicBezTo>
                <a:cubicBezTo>
                  <a:pt x="4365413" y="1533082"/>
                  <a:pt x="4975013" y="1133455"/>
                  <a:pt x="5344160" y="1141922"/>
                </a:cubicBezTo>
                <a:cubicBezTo>
                  <a:pt x="5713307" y="1150389"/>
                  <a:pt x="6016413" y="1497522"/>
                  <a:pt x="6228080" y="1588962"/>
                </a:cubicBezTo>
                <a:cubicBezTo>
                  <a:pt x="6439747" y="1680402"/>
                  <a:pt x="6526953" y="1685482"/>
                  <a:pt x="6614160" y="1690562"/>
                </a:cubicBezTo>
              </a:path>
            </a:pathLst>
          </a:custGeom>
          <a:noFill/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xmlns="" id="{74C81C79-B5F7-4CCA-B6A5-D460C8357993}"/>
              </a:ext>
            </a:extLst>
          </p:cNvPr>
          <p:cNvSpPr/>
          <p:nvPr/>
        </p:nvSpPr>
        <p:spPr>
          <a:xfrm>
            <a:off x="3779912" y="3933056"/>
            <a:ext cx="5582280" cy="1240187"/>
          </a:xfrm>
          <a:custGeom>
            <a:avLst/>
            <a:gdLst>
              <a:gd name="connsiteX0" fmla="*/ 0 w 5222240"/>
              <a:gd name="connsiteY0" fmla="*/ 640080 h 1240187"/>
              <a:gd name="connsiteX1" fmla="*/ 680720 w 5222240"/>
              <a:gd name="connsiteY1" fmla="*/ 1239520 h 1240187"/>
              <a:gd name="connsiteX2" fmla="*/ 2895600 w 5222240"/>
              <a:gd name="connsiteY2" fmla="*/ 538480 h 1240187"/>
              <a:gd name="connsiteX3" fmla="*/ 4094480 w 5222240"/>
              <a:gd name="connsiteY3" fmla="*/ 558800 h 1240187"/>
              <a:gd name="connsiteX4" fmla="*/ 5222240 w 5222240"/>
              <a:gd name="connsiteY4" fmla="*/ 0 h 124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2240" h="1240187">
                <a:moveTo>
                  <a:pt x="0" y="640080"/>
                </a:moveTo>
                <a:cubicBezTo>
                  <a:pt x="99060" y="948266"/>
                  <a:pt x="198120" y="1256453"/>
                  <a:pt x="680720" y="1239520"/>
                </a:cubicBezTo>
                <a:cubicBezTo>
                  <a:pt x="1163320" y="1222587"/>
                  <a:pt x="2326640" y="651933"/>
                  <a:pt x="2895600" y="538480"/>
                </a:cubicBezTo>
                <a:cubicBezTo>
                  <a:pt x="3464560" y="425027"/>
                  <a:pt x="3706707" y="648547"/>
                  <a:pt x="4094480" y="558800"/>
                </a:cubicBezTo>
                <a:cubicBezTo>
                  <a:pt x="4482253" y="469053"/>
                  <a:pt x="4852246" y="234526"/>
                  <a:pt x="5222240" y="0"/>
                </a:cubicBezTo>
              </a:path>
            </a:pathLst>
          </a:cu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B5E8AC1-A9E5-4977-BF55-5F5847FE972B}"/>
              </a:ext>
            </a:extLst>
          </p:cNvPr>
          <p:cNvSpPr txBox="1"/>
          <p:nvPr/>
        </p:nvSpPr>
        <p:spPr>
          <a:xfrm>
            <a:off x="2483768" y="3068960"/>
            <a:ext cx="4698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lfa Slab One" panose="00000500000000000000" pitchFamily="2" charset="0"/>
              </a:rPr>
              <a:t>why </a:t>
            </a:r>
            <a:r>
              <a:rPr lang="en-US" altLang="ko-KR" sz="4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lfa Slab One" panose="00000500000000000000" pitchFamily="2" charset="0"/>
              </a:rPr>
              <a:t>patagonia</a:t>
            </a:r>
            <a:r>
              <a:rPr lang="en-US" altLang="ko-KR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lfa Slab One" panose="00000500000000000000" pitchFamily="2" charset="0"/>
              </a:rPr>
              <a:t> ?</a:t>
            </a:r>
            <a:endParaRPr lang="ko-KR" altLang="en-US" sz="4000" dirty="0">
              <a:latin typeface="Alfa Slab One" panose="000005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419295" y="2130968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CONSUMERS</a:t>
            </a:r>
            <a:endParaRPr lang="ko-KR" altLang="en-US" sz="9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02490" y="2060848"/>
            <a:ext cx="3960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어떠한 감성이나 가치가 있는 의류 </a:t>
            </a:r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상품    </a:t>
            </a:r>
            <a:r>
              <a:rPr lang="ko-KR" altLang="en-US" sz="9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ㅣ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</a:t>
            </a:r>
            <a:r>
              <a:rPr lang="ko-KR" altLang="en-US" sz="9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참여형</a:t>
            </a:r>
            <a:r>
              <a: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소비자</a:t>
            </a:r>
            <a:endParaRPr lang="ko-KR" altLang="ko-KR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78230" y="3561873"/>
            <a:ext cx="11849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OUTDOOR BRAND</a:t>
            </a:r>
            <a:endParaRPr lang="ko-KR" altLang="en-US" sz="9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0403" y="4992778"/>
            <a:ext cx="10005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SPACE DESIGN</a:t>
            </a:r>
            <a:endParaRPr lang="ko-KR" altLang="en-US" sz="9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A75B5C93-6E0A-4E83-98A1-B71D5DE0723C}"/>
              </a:ext>
            </a:extLst>
          </p:cNvPr>
          <p:cNvGrpSpPr/>
          <p:nvPr/>
        </p:nvGrpSpPr>
        <p:grpSpPr>
          <a:xfrm>
            <a:off x="3533928" y="2854787"/>
            <a:ext cx="3888432" cy="1080120"/>
            <a:chOff x="3851920" y="2924944"/>
            <a:chExt cx="3888432" cy="1080120"/>
          </a:xfrm>
        </p:grpSpPr>
        <p:sp>
          <p:nvSpPr>
            <p:cNvPr id="37" name="타원 36"/>
            <p:cNvSpPr/>
            <p:nvPr/>
          </p:nvSpPr>
          <p:spPr>
            <a:xfrm>
              <a:off x="3851920" y="2924944"/>
              <a:ext cx="1080120" cy="1080120"/>
            </a:xfrm>
            <a:prstGeom prst="ellipse">
              <a:avLst/>
            </a:prstGeom>
            <a:noFill/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8" name="타원 37"/>
            <p:cNvSpPr/>
            <p:nvPr/>
          </p:nvSpPr>
          <p:spPr>
            <a:xfrm>
              <a:off x="6660232" y="2924944"/>
              <a:ext cx="1080120" cy="1080120"/>
            </a:xfrm>
            <a:prstGeom prst="ellipse">
              <a:avLst/>
            </a:prstGeom>
            <a:noFill/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5292080" y="2924944"/>
              <a:ext cx="1080120" cy="1080120"/>
            </a:xfrm>
            <a:prstGeom prst="ellipse">
              <a:avLst/>
            </a:prstGeom>
            <a:noFill/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23928" y="3347700"/>
              <a:ext cx="925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라이프 스타일군</a:t>
              </a:r>
              <a:endPara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/>
              <a:endParaRPr lang="ko-KR" altLang="en-US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436096" y="3356992"/>
              <a:ext cx="82105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MZ </a:t>
              </a:r>
              <a:r>
                <a:rPr lang="ko-KR" altLang="en-US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세대 공략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726933" y="3356992"/>
              <a:ext cx="101341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SNS, </a:t>
              </a:r>
              <a:r>
                <a:rPr lang="ko-KR" altLang="en-US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체험 마케팅</a:t>
              </a:r>
            </a:p>
          </p:txBody>
        </p:sp>
        <p:cxnSp>
          <p:nvCxnSpPr>
            <p:cNvPr id="45" name="직선 연결선 44"/>
            <p:cNvCxnSpPr>
              <a:stCxn id="37" idx="0"/>
              <a:endCxn id="38" idx="0"/>
            </p:cNvCxnSpPr>
            <p:nvPr/>
          </p:nvCxnSpPr>
          <p:spPr>
            <a:xfrm>
              <a:off x="4391980" y="2924944"/>
              <a:ext cx="2808312" cy="0"/>
            </a:xfrm>
            <a:prstGeom prst="line">
              <a:avLst/>
            </a:prstGeom>
            <a:ln w="6350"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355976" y="4005064"/>
              <a:ext cx="2808312" cy="0"/>
            </a:xfrm>
            <a:prstGeom prst="line">
              <a:avLst/>
            </a:prstGeom>
            <a:ln w="6350"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2E5719C3-66DD-4940-85B5-4237652D0010}"/>
              </a:ext>
            </a:extLst>
          </p:cNvPr>
          <p:cNvGrpSpPr/>
          <p:nvPr/>
        </p:nvGrpSpPr>
        <p:grpSpPr>
          <a:xfrm>
            <a:off x="3533928" y="4498014"/>
            <a:ext cx="3888432" cy="1080120"/>
            <a:chOff x="3851920" y="4581128"/>
            <a:chExt cx="3888432" cy="1080120"/>
          </a:xfrm>
        </p:grpSpPr>
        <p:sp>
          <p:nvSpPr>
            <p:cNvPr id="47" name="타원 46"/>
            <p:cNvSpPr/>
            <p:nvPr/>
          </p:nvSpPr>
          <p:spPr>
            <a:xfrm>
              <a:off x="3851920" y="4581128"/>
              <a:ext cx="1080120" cy="10801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8" name="타원 47"/>
            <p:cNvSpPr/>
            <p:nvPr/>
          </p:nvSpPr>
          <p:spPr>
            <a:xfrm>
              <a:off x="6660232" y="4581128"/>
              <a:ext cx="1080120" cy="10801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9" name="타원 48"/>
            <p:cNvSpPr/>
            <p:nvPr/>
          </p:nvSpPr>
          <p:spPr>
            <a:xfrm>
              <a:off x="5292080" y="4581128"/>
              <a:ext cx="1080120" cy="10801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74425" y="5003884"/>
              <a:ext cx="8242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 err="1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복함</a:t>
              </a:r>
              <a:r>
                <a:rPr lang="ko-KR" altLang="en-US" sz="9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문화공간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364088" y="5013176"/>
              <a:ext cx="95891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자연 친화적 공간</a:t>
              </a:r>
              <a:endParaRPr lang="ko-KR" altLang="en-US" sz="9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873061" y="5013176"/>
              <a:ext cx="72327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독특한 </a:t>
              </a:r>
              <a:r>
                <a:rPr lang="ko-KR" altLang="en-US" sz="900" dirty="0" err="1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컨셉</a:t>
              </a:r>
              <a:endParaRPr lang="ko-KR" altLang="en-US" sz="9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cxnSp>
          <p:nvCxnSpPr>
            <p:cNvPr id="53" name="직선 연결선 52"/>
            <p:cNvCxnSpPr>
              <a:stCxn id="47" idx="0"/>
              <a:endCxn id="48" idx="0"/>
            </p:cNvCxnSpPr>
            <p:nvPr/>
          </p:nvCxnSpPr>
          <p:spPr>
            <a:xfrm>
              <a:off x="4391980" y="4581128"/>
              <a:ext cx="2808312" cy="0"/>
            </a:xfrm>
            <a:prstGeom prst="line">
              <a:avLst/>
            </a:prstGeom>
            <a:ln w="6350"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cxnSpLocks/>
            </p:cNvCxnSpPr>
            <p:nvPr/>
          </p:nvCxnSpPr>
          <p:spPr>
            <a:xfrm>
              <a:off x="4355976" y="5661248"/>
              <a:ext cx="2808312" cy="0"/>
            </a:xfrm>
            <a:prstGeom prst="line">
              <a:avLst/>
            </a:prstGeom>
            <a:ln w="6350"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7A5E9347-637C-4CDF-B09D-490463F460FB}"/>
              </a:ext>
            </a:extLst>
          </p:cNvPr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0445A56-3A73-4F48-B218-62A1A002D6FE}"/>
              </a:ext>
            </a:extLst>
          </p:cNvPr>
          <p:cNvSpPr txBox="1"/>
          <p:nvPr/>
        </p:nvSpPr>
        <p:spPr>
          <a:xfrm>
            <a:off x="395536" y="592088"/>
            <a:ext cx="7569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목표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B456351-349B-4B89-AE78-3228B2DA26CF}"/>
              </a:ext>
            </a:extLst>
          </p:cNvPr>
          <p:cNvSpPr txBox="1"/>
          <p:nvPr/>
        </p:nvSpPr>
        <p:spPr>
          <a:xfrm>
            <a:off x="4222811" y="592088"/>
            <a:ext cx="7232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트렌드 분석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5AE6FF1B-2D06-47A7-AFF9-8C88A65379F0}"/>
              </a:ext>
            </a:extLst>
          </p:cNvPr>
          <p:cNvCxnSpPr/>
          <p:nvPr/>
        </p:nvCxnSpPr>
        <p:spPr>
          <a:xfrm>
            <a:off x="2771800" y="1702659"/>
            <a:ext cx="0" cy="4032448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0BE2BD2-ED55-43DC-B9A7-B96EAB415A1F}"/>
              </a:ext>
            </a:extLst>
          </p:cNvPr>
          <p:cNvSpPr txBox="1"/>
          <p:nvPr/>
        </p:nvSpPr>
        <p:spPr>
          <a:xfrm>
            <a:off x="1622864" y="2507910"/>
            <a:ext cx="495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endParaRPr lang="en-US" altLang="ko-KR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D2A57CA-DBB9-4D1E-9C86-5409B1988014}"/>
              </a:ext>
            </a:extLst>
          </p:cNvPr>
          <p:cNvSpPr txBox="1"/>
          <p:nvPr/>
        </p:nvSpPr>
        <p:spPr>
          <a:xfrm>
            <a:off x="1617820" y="4031321"/>
            <a:ext cx="495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r>
              <a: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</a:p>
          <a:p>
            <a:pPr algn="ctr"/>
            <a:endParaRPr lang="en-US" altLang="ko-KR" sz="9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25B737C3-002B-4F1E-8A71-FA6F48585D6A}"/>
              </a:ext>
            </a:extLst>
          </p:cNvPr>
          <p:cNvSpPr/>
          <p:nvPr/>
        </p:nvSpPr>
        <p:spPr>
          <a:xfrm>
            <a:off x="8388424" y="69269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xmlns="" id="{8AF15C4F-0943-4D34-B8CD-8A7B2F403B43}"/>
              </a:ext>
            </a:extLst>
          </p:cNvPr>
          <p:cNvSpPr/>
          <p:nvPr/>
        </p:nvSpPr>
        <p:spPr>
          <a:xfrm>
            <a:off x="8172400" y="692696"/>
            <a:ext cx="72008" cy="72008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yoder-cap-k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467" y="2924944"/>
            <a:ext cx="2520280" cy="2520280"/>
          </a:xfrm>
          <a:prstGeom prst="rect">
            <a:avLst/>
          </a:prstGeom>
          <a:effectLst>
            <a:reflection blurRad="76200" stA="52000" endA="300" endPos="20000" dir="5400000" sy="-100000" algn="bl" rotWithShape="0"/>
          </a:effectLst>
        </p:spPr>
      </p:pic>
      <p:pic>
        <p:nvPicPr>
          <p:cNvPr id="25" name="그림 24" descr="2019-12-16 (4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56755" y="2924944"/>
            <a:ext cx="2519895" cy="2516917"/>
          </a:xfrm>
          <a:prstGeom prst="rect">
            <a:avLst/>
          </a:prstGeom>
          <a:effectLst>
            <a:reflection blurRad="76200" stA="52000" endA="300" endPos="20000" dir="5400000" sy="-100000" algn="bl" rotWithShape="0"/>
          </a:effectLst>
        </p:spPr>
      </p:pic>
      <p:pic>
        <p:nvPicPr>
          <p:cNvPr id="27" name="그림 26" descr="KakaoTalk_20191211_1902091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6565" y="2924944"/>
            <a:ext cx="3535915" cy="2520280"/>
          </a:xfrm>
          <a:prstGeom prst="rect">
            <a:avLst/>
          </a:prstGeom>
          <a:effectLst>
            <a:reflection blurRad="76200" stA="52000" endA="300" endPos="20000" dir="5400000" sy="-100000" algn="bl" rotWithShape="0"/>
          </a:effectLst>
        </p:spPr>
      </p:pic>
      <p:sp>
        <p:nvSpPr>
          <p:cNvPr id="28" name="TextBox 27"/>
          <p:cNvSpPr txBox="1"/>
          <p:nvPr/>
        </p:nvSpPr>
        <p:spPr>
          <a:xfrm>
            <a:off x="395536" y="2131839"/>
            <a:ext cx="24913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파타고니아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11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 매장에서 반영할 요소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48253" y="2131839"/>
            <a:ext cx="61282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캠페인에 참여하고자 하며</a:t>
            </a:r>
            <a:r>
              <a:rPr lang="en-US" altLang="ko-KR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, </a:t>
            </a:r>
            <a:r>
              <a:rPr lang="ko-KR" altLang="en-US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가치 있는 의류를 소비하는 소비자   </a:t>
            </a:r>
            <a:r>
              <a:rPr lang="ko-KR" altLang="en-US" sz="1050" dirty="0" err="1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ㅣ</a:t>
            </a:r>
            <a:r>
              <a:rPr lang="ko-KR" altLang="en-US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  체험마케팅    </a:t>
            </a:r>
            <a:r>
              <a:rPr lang="ko-KR" altLang="en-US" sz="1050" dirty="0" err="1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ㅣ</a:t>
            </a:r>
            <a:r>
              <a:rPr lang="ko-KR" altLang="en-US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   자연 친화적 공간</a:t>
            </a:r>
            <a:endParaRPr lang="ko-KR" altLang="ko-KR" sz="1050" dirty="0">
              <a:solidFill>
                <a:schemeClr val="bg1"/>
              </a:solidFill>
              <a:latin typeface="KoPub돋움체 Medium" pitchFamily="2" charset="-127"/>
              <a:ea typeface="KoPub돋움체 Medium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5F203121-7256-4017-8944-1926B2FF535D}"/>
              </a:ext>
            </a:extLst>
          </p:cNvPr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92731DF-B2E1-48E2-9328-8EEBCE66D458}"/>
              </a:ext>
            </a:extLst>
          </p:cNvPr>
          <p:cNvSpPr txBox="1"/>
          <p:nvPr/>
        </p:nvSpPr>
        <p:spPr>
          <a:xfrm>
            <a:off x="395536" y="592088"/>
            <a:ext cx="7569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목표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99C4933-B9C5-4A73-95D0-73C69D2B061C}"/>
              </a:ext>
            </a:extLst>
          </p:cNvPr>
          <p:cNvSpPr txBox="1"/>
          <p:nvPr/>
        </p:nvSpPr>
        <p:spPr>
          <a:xfrm>
            <a:off x="4222811" y="592088"/>
            <a:ext cx="7232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트렌드 분석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25B737C3-002B-4F1E-8A71-FA6F48585D6A}"/>
              </a:ext>
            </a:extLst>
          </p:cNvPr>
          <p:cNvSpPr/>
          <p:nvPr/>
        </p:nvSpPr>
        <p:spPr>
          <a:xfrm>
            <a:off x="8172400" y="692696"/>
            <a:ext cx="72008" cy="72008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8AF15C4F-0943-4D34-B8CD-8A7B2F403B43}"/>
              </a:ext>
            </a:extLst>
          </p:cNvPr>
          <p:cNvSpPr/>
          <p:nvPr/>
        </p:nvSpPr>
        <p:spPr>
          <a:xfrm>
            <a:off x="8388424" y="692696"/>
            <a:ext cx="72008" cy="72008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568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방향                                                                                            우리가 주목한 </a:t>
            </a:r>
            <a:r>
              <a:rPr lang="ko-KR" altLang="en-US" sz="900" dirty="0" err="1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매장의 방향                                                                                               </a:t>
            </a:r>
            <a:endParaRPr lang="ko-KR" altLang="en-US" sz="9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627784" y="2409044"/>
            <a:ext cx="5841649" cy="2448731"/>
            <a:chOff x="2627784" y="2409044"/>
            <a:chExt cx="5841649" cy="2448731"/>
          </a:xfrm>
        </p:grpSpPr>
        <p:sp>
          <p:nvSpPr>
            <p:cNvPr id="28" name="TextBox 27"/>
            <p:cNvSpPr txBox="1"/>
            <p:nvPr/>
          </p:nvSpPr>
          <p:spPr>
            <a:xfrm>
              <a:off x="2627784" y="2409044"/>
              <a:ext cx="9028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상품 </a:t>
              </a:r>
              <a:r>
                <a:rPr lang="ko-KR" altLang="en-US" sz="1200" dirty="0" err="1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주목성</a:t>
              </a:r>
              <a:endParaRPr lang="ko-KR" altLang="en-US" sz="12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27784" y="2595162"/>
              <a:ext cx="58326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기존 매장에서 발견한 단점 보완 </a:t>
              </a:r>
              <a:r>
                <a:rPr lang="en-US" altLang="ko-KR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화이트 톤의 바닥재와 외벽 사용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27784" y="2985108"/>
              <a:ext cx="12170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명확한 가치 전달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27784" y="3171226"/>
              <a:ext cx="583264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err="1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리사이클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소재</a:t>
              </a:r>
              <a:r>
                <a:rPr lang="en-US" altLang="ko-KR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공정무역 </a:t>
              </a:r>
              <a:r>
                <a:rPr lang="en-US" altLang="ko-KR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자연과 인간의 공존 등 </a:t>
              </a:r>
              <a:r>
                <a:rPr lang="ko-KR" altLang="en-US" sz="1050" dirty="0" err="1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파타고니아가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진행해오고 있는 </a:t>
              </a:r>
              <a:endParaRPr lang="en-US" altLang="ko-KR" sz="105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r>
                <a:rPr lang="ko-KR" altLang="en-US" sz="1050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한결같은 환경캠페인을 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보여주는 매장 입구</a:t>
              </a:r>
              <a:r>
                <a:rPr lang="en-US" altLang="ko-KR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endParaRPr lang="ko-KR" altLang="en-US" sz="105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636785" y="3747290"/>
              <a:ext cx="20697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소비자와 함께 하는 파타고니아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36785" y="3933056"/>
              <a:ext cx="58326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페트병을 이용한 조형물 </a:t>
              </a:r>
              <a:r>
                <a:rPr lang="en-US" altLang="ko-KR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영상 공간에 </a:t>
              </a:r>
              <a:r>
                <a:rPr lang="ko-KR" altLang="en-US" sz="1050" dirty="0" err="1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파타고니아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다큐멘터리 재생 등 </a:t>
              </a:r>
              <a:r>
                <a:rPr lang="ko-KR" altLang="en-US" sz="1050" dirty="0" err="1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itchFamily="2" charset="-127"/>
                  <a:ea typeface="KoPub돋움체 Bold" pitchFamily="2" charset="-127"/>
                </a:rPr>
                <a:t>파타고니아의</a:t>
              </a:r>
              <a:r>
                <a:rPr lang="ko-KR" altLang="en-US" sz="1050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itchFamily="2" charset="-127"/>
                  <a:ea typeface="KoPub돋움체 Bold" pitchFamily="2" charset="-127"/>
                </a:rPr>
                <a:t> 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itchFamily="2" charset="-127"/>
                  <a:ea typeface="KoPub돋움체 Bold" pitchFamily="2" charset="-127"/>
                </a:rPr>
                <a:t>가치 판매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36785" y="4383977"/>
              <a:ext cx="19351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자연과 함께 하는 </a:t>
              </a:r>
              <a:r>
                <a:rPr lang="ko-KR" altLang="en-US" sz="1200" dirty="0" err="1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파타고니아</a:t>
              </a:r>
              <a:endParaRPr lang="ko-KR" altLang="en-US" sz="12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36785" y="4596165"/>
              <a:ext cx="58326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매장 가운데 큰 나무가 있는 야외 휴게 공간 </a:t>
              </a:r>
              <a:r>
                <a:rPr lang="en-US" altLang="ko-KR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050" dirty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태양열 발전기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6206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방향                                                                                                         </a:t>
            </a:r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컨셉</a:t>
            </a:r>
            <a:endParaRPr lang="ko-KR" altLang="en-US" sz="9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41" name="그림 40" descr="2FFvzA2zeqoVJ2SVhDmmumdPfnVEcahMce9nMwwksSDdRva9yJgddG1AXJEwBonLLr3gcdLmADLpKRVtYygP25HWsSvzkHwd9mkfbGU72KYe7qGYtwhRbUsKVSt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8" y="3117175"/>
            <a:ext cx="4320479" cy="84384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851920" y="4053624"/>
            <a:ext cx="4824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전체적으로 육각형 형태의 </a:t>
            </a:r>
            <a:r>
              <a:rPr lang="ko-KR" altLang="en-US" sz="10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층고가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높고 넓은 매장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0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파타고니아의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핵심 가치 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단순함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 부합한 미니멀하고 심플한 외관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상품 판매를 넘어선 체험을 위한 전시공간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영상공간이 있는 내부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endParaRPr lang="ko-KR" altLang="en-US" sz="10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55978" y="2852936"/>
            <a:ext cx="4220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파타고니아만의             가치를                 집약한                 플래그십 스토어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6206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방향                                                                                                         </a:t>
            </a:r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컨셉</a:t>
            </a:r>
            <a:endParaRPr lang="ko-KR" altLang="en-US" sz="9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32998" y="1836044"/>
            <a:ext cx="4824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</a:t>
            </a:r>
          </a:p>
          <a:p>
            <a:r>
              <a:rPr lang="ko-KR" altLang="en-US" sz="120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캐주얼</a:t>
            </a:r>
            <a:r>
              <a:rPr lang="ko-KR" altLang="en-US" sz="12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하며</a:t>
            </a:r>
            <a:r>
              <a:rPr lang="en-US" altLang="ko-KR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왜 </a:t>
            </a:r>
            <a:r>
              <a:rPr lang="ko-KR" altLang="en-US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파타고니아를 선택</a:t>
            </a: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해야 하는지</a:t>
            </a:r>
            <a:r>
              <a:rPr lang="en-US" altLang="ko-KR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알 수 있는 매장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32998" y="4910458"/>
            <a:ext cx="4824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2.</a:t>
            </a:r>
          </a:p>
          <a:p>
            <a:r>
              <a:rPr lang="ko-KR" altLang="en-US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기존 이미지에서 벗어나</a:t>
            </a:r>
            <a:r>
              <a:rPr lang="en-US" altLang="ko-KR" sz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화이트톤 콘크리트의 외벽 사용</a:t>
            </a:r>
            <a:r>
              <a:rPr lang="en-US" altLang="ko-KR" sz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ko-KR" altLang="en-US" sz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기존 고객들이 갖고 있던 인식에서 탈피한</a:t>
            </a:r>
            <a:r>
              <a:rPr lang="en-US" altLang="ko-KR" sz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낯선 느낌 </a:t>
            </a:r>
            <a:r>
              <a:rPr lang="en-US" altLang="ko-KR" sz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 · · · · · · </a:t>
            </a:r>
            <a:r>
              <a:rPr lang="ko-KR" altLang="en-US" sz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방문 유도</a:t>
            </a:r>
          </a:p>
        </p:txBody>
      </p:sp>
      <p:pic>
        <p:nvPicPr>
          <p:cNvPr id="41" name="그림 40" descr="2FFvzA2zeqoVJ2SVhDmmumdPfnVEcahMce9nMwwksSDdRva9yJgddG1AXJEwBonLLr3gcdLmADLpKRVtYygP25HWsSvzkHwd9mkfbGU72KYe7qGYtwhRbUsKVSt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8" y="3117175"/>
            <a:ext cx="4320479" cy="84384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851920" y="4053624"/>
            <a:ext cx="4824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전체적으로 육각형 형태의 </a:t>
            </a:r>
            <a:r>
              <a:rPr lang="ko-KR" altLang="en-US" sz="10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층고가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높고 넓은 매장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0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파타고니아의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핵심 가치 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단순함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 부합한 미니멀하고 심플한 외관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상품 판매를 넘어선 체험을 위한 전시공간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영상공간이 있는 내부</a:t>
            </a:r>
            <a:r>
              <a:rPr lang="en-US" altLang="ko-KR" sz="10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endParaRPr lang="ko-KR" altLang="en-US" sz="10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55978" y="2852936"/>
            <a:ext cx="4220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파타고니아만의             가치를                 집약한                 플래그십 스토어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79257874-372C-42C6-A189-C077BED03B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350"/>
          <a:stretch/>
        </p:blipFill>
        <p:spPr>
          <a:xfrm>
            <a:off x="755576" y="1772816"/>
            <a:ext cx="792088" cy="6704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6B6FD700-1F84-444B-8A11-3BC2ED74E4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300"/>
          <a:stretch/>
        </p:blipFill>
        <p:spPr>
          <a:xfrm>
            <a:off x="899592" y="4922554"/>
            <a:ext cx="720080" cy="6171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2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2089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9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매장                                                                                                   컬러 </a:t>
            </a:r>
            <a:r>
              <a:rPr lang="ko-KR" altLang="en-US" sz="900" b="1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ㅣ</a:t>
            </a:r>
            <a:r>
              <a:rPr lang="ko-KR" altLang="en-US" sz="9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소재</a:t>
            </a:r>
            <a:endParaRPr lang="en-US" altLang="ko-KR" sz="9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9" name="그림 8" descr="2422989-white-concrete-wall-on-texture-background.jpg"/>
          <p:cNvPicPr>
            <a:picLocks/>
          </p:cNvPicPr>
          <p:nvPr/>
        </p:nvPicPr>
        <p:blipFill>
          <a:blip r:embed="rId3" cstate="print"/>
          <a:srcRect l="28720"/>
          <a:stretch>
            <a:fillRect/>
          </a:stretch>
        </p:blipFill>
        <p:spPr>
          <a:xfrm>
            <a:off x="1547664" y="2708920"/>
            <a:ext cx="1475935" cy="147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그림 9" descr="file_eHchd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2708880"/>
            <a:ext cx="1475656" cy="14756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5656" y="4190851"/>
            <a:ext cx="2826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외벽 </a:t>
            </a:r>
            <a:r>
              <a:rPr lang="en-US" altLang="ko-KR" sz="100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· </a:t>
            </a:r>
            <a:r>
              <a:rPr lang="ko-KR" altLang="en-US" sz="100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내벽                            바닥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9795FD31-291B-43AC-A592-438243C8ECA5}"/>
              </a:ext>
            </a:extLst>
          </p:cNvPr>
          <p:cNvSpPr/>
          <p:nvPr/>
        </p:nvSpPr>
        <p:spPr>
          <a:xfrm>
            <a:off x="5508104" y="2708880"/>
            <a:ext cx="648072" cy="648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F729F73D-2E05-4EAF-8EF2-4490DFA6AF24}"/>
              </a:ext>
            </a:extLst>
          </p:cNvPr>
          <p:cNvSpPr/>
          <p:nvPr/>
        </p:nvSpPr>
        <p:spPr>
          <a:xfrm>
            <a:off x="6300192" y="3500968"/>
            <a:ext cx="648072" cy="648072"/>
          </a:xfrm>
          <a:prstGeom prst="rect">
            <a:avLst/>
          </a:prstGeom>
          <a:solidFill>
            <a:srgbClr val="6941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0B271F07-8B6C-4888-ADED-F70BA4482592}"/>
              </a:ext>
            </a:extLst>
          </p:cNvPr>
          <p:cNvSpPr/>
          <p:nvPr/>
        </p:nvSpPr>
        <p:spPr>
          <a:xfrm>
            <a:off x="5508104" y="3500968"/>
            <a:ext cx="648072" cy="64807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C09ABC94-F349-405E-A600-97C8A21C14CC}"/>
              </a:ext>
            </a:extLst>
          </p:cNvPr>
          <p:cNvSpPr/>
          <p:nvPr/>
        </p:nvSpPr>
        <p:spPr>
          <a:xfrm>
            <a:off x="6300192" y="2708880"/>
            <a:ext cx="648072" cy="648072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436096" y="4149080"/>
            <a:ext cx="2826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컬러칩</a:t>
            </a:r>
            <a:endParaRPr lang="ko-KR" altLang="en-US" sz="1000" dirty="0">
              <a:solidFill>
                <a:schemeClr val="bg1"/>
              </a:solidFill>
              <a:latin typeface="KoPub돋움체 Medium" pitchFamily="2" charset="-127"/>
              <a:ea typeface="KoPub돋움체 Medium" pitchFamily="2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15" grpId="0" animBg="1"/>
      <p:bldP spid="23" grpId="0" animBg="1"/>
      <p:bldP spid="24" grpId="0" animBg="1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92890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9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매장                                                                                                                평면도</a:t>
            </a:r>
            <a:endParaRPr lang="en-US" altLang="ko-KR" sz="9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13" name="그림 12" descr="VMD-평면도.jpg"/>
          <p:cNvPicPr>
            <a:picLocks noChangeAspect="1"/>
          </p:cNvPicPr>
          <p:nvPr/>
        </p:nvPicPr>
        <p:blipFill>
          <a:blip r:embed="rId3" cstate="print"/>
          <a:srcRect t="8642" b="8642"/>
          <a:stretch>
            <a:fillRect/>
          </a:stretch>
        </p:blipFill>
        <p:spPr>
          <a:xfrm>
            <a:off x="1763688" y="1340768"/>
            <a:ext cx="5832648" cy="4824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92890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9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매장                                                                                                                평면도</a:t>
            </a:r>
            <a:endParaRPr lang="en-US" altLang="ko-KR" sz="9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7" name="그림 6" descr="KakaoTalk_20191218_0343366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1112" y="1484784"/>
            <a:ext cx="7992888" cy="449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공간별 분류                                                                        </a:t>
            </a:r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1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번 공간                                  메인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9672" y="5085184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메인 입구</a:t>
            </a:r>
            <a:endParaRPr lang="ko-KR" altLang="en-US" sz="14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9672" y="5335324"/>
            <a:ext cx="3096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1</a:t>
            </a:r>
            <a:r>
              <a:rPr lang="ko-KR" altLang="en-US" sz="100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번 공간</a:t>
            </a:r>
            <a:endParaRPr lang="ko-KR" altLang="en-US" sz="1000" dirty="0">
              <a:solidFill>
                <a:schemeClr val="bg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24336" y="5013176"/>
            <a:ext cx="54360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벽면에 </a:t>
            </a:r>
            <a:r>
              <a:rPr lang="ko-KR" altLang="en-US" sz="105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파타고니아</a:t>
            </a: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로고 형태와 같은 집기 설치</a:t>
            </a:r>
            <a:r>
              <a:rPr lang="en-US" altLang="ko-KR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en-US" altLang="ko-KR" sz="105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105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ㅣ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 로프를 </a:t>
            </a:r>
            <a:r>
              <a:rPr lang="ko-KR" altLang="en-US" sz="105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행거로</a:t>
            </a: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활용</a:t>
            </a: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하여 베스트 셀러 진열</a:t>
            </a:r>
            <a:endParaRPr lang="en-US" altLang="ko-KR" sz="1050" dirty="0">
              <a:solidFill>
                <a:schemeClr val="bg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간접 조명 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설치   </a:t>
            </a:r>
            <a:r>
              <a:rPr lang="ko-KR" altLang="en-US" sz="1050" dirty="0" err="1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ㅣ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   집기 </a:t>
            </a: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상단에는 </a:t>
            </a:r>
            <a:r>
              <a:rPr lang="ko-KR" altLang="en-US" sz="1050" dirty="0" err="1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파타고니아</a:t>
            </a: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 역사 </a:t>
            </a:r>
            <a:r>
              <a:rPr lang="en-US" altLang="ko-KR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· </a:t>
            </a: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주요 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캠페인</a:t>
            </a:r>
            <a:r>
              <a:rPr lang="en-US" altLang="ko-KR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중앙에 </a:t>
            </a: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추가 상품 진열</a:t>
            </a:r>
            <a:endParaRPr lang="en-US" altLang="ko-KR" sz="1050" dirty="0">
              <a:solidFill>
                <a:schemeClr val="bg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pic>
        <p:nvPicPr>
          <p:cNvPr id="17" name="그림 16" descr="KakaoTalk_20191218_034142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5954" y="2131216"/>
            <a:ext cx="4628574" cy="2603574"/>
          </a:xfrm>
          <a:prstGeom prst="rect">
            <a:avLst/>
          </a:prstGeom>
        </p:spPr>
      </p:pic>
      <p:pic>
        <p:nvPicPr>
          <p:cNvPr id="18" name="그림 17" descr="KakaoTalk_20191218_0342487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132856"/>
            <a:ext cx="4585535" cy="25793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-108520" y="5085184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65000"/>
                  </a:schemeClr>
                </a:solidFill>
                <a:latin typeface="KoPub돋움체 Bold" pitchFamily="2" charset="-127"/>
                <a:ea typeface="KoPub돋움체 Bold" pitchFamily="2" charset="-127"/>
              </a:rPr>
              <a:t>· · · · · · · · · · · · ·</a:t>
            </a:r>
            <a:endParaRPr lang="ko-KR" altLang="en-US" sz="1400" b="1" dirty="0">
              <a:solidFill>
                <a:schemeClr val="tx1">
                  <a:lumMod val="65000"/>
                </a:schemeClr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공간별 분류                                                                        </a:t>
            </a:r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2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번 공간                                  전시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71112" y="1988840"/>
            <a:ext cx="2709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전시 </a:t>
            </a:r>
            <a:r>
              <a:rPr lang="ko-KR" altLang="en-US" sz="14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공간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75656" y="2241460"/>
            <a:ext cx="34918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2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번 </a:t>
            </a:r>
            <a:r>
              <a:rPr lang="ko-KR" altLang="en-US" sz="105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공간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27784" y="1916832"/>
            <a:ext cx="61571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페트병을 사용한 조형물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05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행거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역할 해 상품도 진열    </a:t>
            </a:r>
            <a:r>
              <a:rPr lang="ko-KR" altLang="en-US" sz="105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ㅣ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나뭇가지를 이용한 </a:t>
            </a:r>
            <a:r>
              <a:rPr lang="ko-KR" altLang="en-US" sz="105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행거</a:t>
            </a:r>
            <a:endParaRPr lang="en-US" altLang="ko-KR" sz="1050" dirty="0" smtClean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폴딩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선반배치 하여 </a:t>
            </a: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제품 형태에 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맞춰</a:t>
            </a:r>
            <a:r>
              <a:rPr lang="en-US" altLang="ko-KR" sz="105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내린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뒤 가방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신발 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진열   </a:t>
            </a:r>
            <a:r>
              <a:rPr lang="ko-KR" altLang="en-US" sz="105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ㅣ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중앙에는 곡선 형태의 기하학적 테이블 배치</a:t>
            </a:r>
            <a:endParaRPr lang="en-US" altLang="ko-KR" sz="1050" dirty="0" smtClean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7" name="그림 16" descr="KakaoTalk_20191218_0345294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52936"/>
            <a:ext cx="4736525" cy="2664296"/>
          </a:xfrm>
          <a:prstGeom prst="rect">
            <a:avLst/>
          </a:prstGeom>
        </p:spPr>
      </p:pic>
      <p:pic>
        <p:nvPicPr>
          <p:cNvPr id="18" name="그림 17" descr="KakaoTalk_20191218_0350497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4536" y="2852936"/>
            <a:ext cx="4736525" cy="266429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-324544" y="1988840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65000"/>
                  </a:schemeClr>
                </a:solidFill>
                <a:latin typeface="KoPub돋움체 Bold" pitchFamily="2" charset="-127"/>
                <a:ea typeface="KoPub돋움체 Bold" pitchFamily="2" charset="-127"/>
              </a:rPr>
              <a:t>· · · · · · · · · · · · ·</a:t>
            </a:r>
            <a:endParaRPr lang="ko-KR" altLang="en-US" sz="1400" b="1" dirty="0">
              <a:solidFill>
                <a:schemeClr val="tx1">
                  <a:lumMod val="65000"/>
                </a:schemeClr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5589240"/>
            <a:ext cx="6157192" cy="4873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페트병을 </a:t>
            </a:r>
            <a:r>
              <a:rPr lang="ko-KR" altLang="en-US" sz="90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리사이클링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해 상품을 만드는데</a:t>
            </a:r>
            <a:r>
              <a:rPr lang="en-US" altLang="ko-KR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,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상품에 쓰이는 실제 페트병들을</a:t>
            </a:r>
            <a:endParaRPr lang="en-US" altLang="ko-KR" sz="900" dirty="0" smtClean="0">
              <a:solidFill>
                <a:schemeClr val="bg1"/>
              </a:solidFill>
              <a:latin typeface="KoPub돋움체 Medium" pitchFamily="2" charset="-127"/>
              <a:ea typeface="KoPub돋움체 Medium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시각적으로 보여주어 소비자들이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직접 느낄 수 있는 기회를 제공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하고자 함</a:t>
            </a:r>
            <a:endParaRPr lang="en-US" altLang="ko-KR" sz="900" dirty="0" smtClean="0">
              <a:solidFill>
                <a:schemeClr val="bg1"/>
              </a:solidFill>
              <a:latin typeface="KoPub돋움체 Medium" pitchFamily="2" charset="-127"/>
              <a:ea typeface="KoPub돋움체 Medium" pitchFamily="2" charset="-127"/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611560" y="4941168"/>
            <a:ext cx="1008112" cy="864096"/>
          </a:xfrm>
          <a:prstGeom prst="straightConnector1">
            <a:avLst/>
          </a:prstGeom>
          <a:ln w="28575">
            <a:solidFill>
              <a:schemeClr val="tx1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공간별 분류                                                                        </a:t>
            </a:r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3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번 공간                                상품 진열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7664" y="4725144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상품 진열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ㅣ</a:t>
            </a:r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피팅룸</a:t>
            </a:r>
            <a:endParaRPr lang="ko-KR" altLang="en-US" sz="14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73735" y="4995029"/>
            <a:ext cx="3096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3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번 공간</a:t>
            </a:r>
            <a:endParaRPr lang="ko-KR" altLang="en-US" sz="1050" dirty="0">
              <a:solidFill>
                <a:schemeClr val="bg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5104929"/>
            <a:ext cx="6336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벽면에는 </a:t>
            </a:r>
            <a:r>
              <a:rPr lang="ko-KR" altLang="en-US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행거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배치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</a:t>
            </a:r>
            <a:r>
              <a:rPr lang="ko-KR" altLang="en-US" sz="110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ㅣ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외부에서 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볼 수 있는 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윈도우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디스플레이  </a:t>
            </a:r>
            <a:r>
              <a:rPr lang="ko-KR" altLang="en-US" sz="1100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ㅣ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명까지 수용 가능한 </a:t>
            </a:r>
            <a:r>
              <a:rPr lang="ko-KR" altLang="en-US" sz="11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피팅룸</a:t>
            </a:r>
            <a:endParaRPr lang="en-US" altLang="ko-KR" sz="11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12" name="그림 11" descr="KakaoTalk_20191218_0403062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16832"/>
            <a:ext cx="4479331" cy="2519624"/>
          </a:xfrm>
          <a:prstGeom prst="rect">
            <a:avLst/>
          </a:prstGeom>
        </p:spPr>
      </p:pic>
      <p:pic>
        <p:nvPicPr>
          <p:cNvPr id="20481" name="Picture 1" descr="C:\Users\user\Documents\카카오톡 받은 파일\KakaoTalk_20191218_044835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3498" y="1916832"/>
            <a:ext cx="4520502" cy="254278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-206599" y="4849415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65000"/>
                  </a:schemeClr>
                </a:solidFill>
                <a:latin typeface="KoPub돋움체 Bold" pitchFamily="2" charset="-127"/>
                <a:ea typeface="KoPub돋움체 Bold" pitchFamily="2" charset="-127"/>
              </a:rPr>
              <a:t>· · · · · · · · · · · · ·</a:t>
            </a:r>
            <a:endParaRPr lang="ko-KR" altLang="en-US" sz="1400" b="1" dirty="0">
              <a:solidFill>
                <a:schemeClr val="tx1">
                  <a:lumMod val="65000"/>
                </a:schemeClr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공간별 분류                                                                        </a:t>
            </a:r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4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번 공간                                  카운터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05161" y="4798313"/>
            <a:ext cx="3410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상품 결제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ㅣ</a:t>
            </a:r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휴식 공간 이동 문</a:t>
            </a:r>
            <a:endParaRPr lang="ko-KR" altLang="en-US" sz="14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5161" y="5086345"/>
            <a:ext cx="3096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4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번 공간</a:t>
            </a:r>
            <a:endParaRPr lang="ko-KR" altLang="en-US" sz="1050" dirty="0">
              <a:solidFill>
                <a:schemeClr val="bg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79304" y="5158353"/>
            <a:ext cx="62646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카운터 양 옆에는 창고로 향하는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   </a:t>
            </a:r>
            <a:r>
              <a:rPr lang="ko-KR" altLang="en-US" sz="110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ㅣ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맞은 편 </a:t>
            </a:r>
            <a:r>
              <a:rPr lang="ko-KR" altLang="en-US" sz="110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폴딩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도어는 유동적으로 사용</a:t>
            </a:r>
            <a:endParaRPr lang="en-US" altLang="ko-KR" sz="11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카운터는 높낮이를 다르게 하여 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상품 검수 </a:t>
            </a:r>
            <a:r>
              <a:rPr lang="en-US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· 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결제 공간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분리</a:t>
            </a:r>
            <a:endParaRPr lang="en-US" altLang="ko-KR" sz="11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12" name="그림 11" descr="KakaoTalk_20191218_0404153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8841"/>
            <a:ext cx="4552506" cy="25607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4797152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65000"/>
                  </a:schemeClr>
                </a:solidFill>
                <a:latin typeface="KoPub돋움체 Bold" pitchFamily="2" charset="-127"/>
                <a:ea typeface="KoPub돋움체 Bold" pitchFamily="2" charset="-127"/>
              </a:rPr>
              <a:t>· · · · · · · · · · · · · · · · ·</a:t>
            </a:r>
            <a:endParaRPr lang="ko-KR" altLang="en-US" sz="1400" b="1" dirty="0">
              <a:solidFill>
                <a:schemeClr val="tx1">
                  <a:lumMod val="65000"/>
                </a:schemeClr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pic>
        <p:nvPicPr>
          <p:cNvPr id="20" name="그림 19" descr="KakaoTalk_20191218_0527415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91494" y="1988840"/>
            <a:ext cx="4552506" cy="2560785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매장                                                                                        공간별 분류                                                                        </a:t>
            </a:r>
            <a:r>
              <a:rPr lang="en-US" altLang="ko-KR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r>
              <a:rPr lang="ko-KR" altLang="en-US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번 공간                               영상 공간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42072" y="5013176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영상 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ㅣ</a:t>
            </a:r>
            <a:r>
              <a:rPr lang="ko-KR" altLang="en-US" sz="1400" b="1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 실내 휴게 공간</a:t>
            </a:r>
            <a:endParaRPr lang="ko-KR" altLang="en-US" sz="14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8063" y="4797152"/>
            <a:ext cx="3096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5</a:t>
            </a:r>
            <a:r>
              <a:rPr lang="ko-KR" altLang="en-US" sz="1050" dirty="0" smtClean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번 공간</a:t>
            </a:r>
            <a:endParaRPr lang="ko-KR" altLang="en-US" sz="1050" dirty="0">
              <a:solidFill>
                <a:schemeClr val="bg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35696" y="5589240"/>
            <a:ext cx="6408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카운터 옆 아치를 지나면 위치한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출구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</a:t>
            </a:r>
            <a:r>
              <a:rPr lang="ko-KR" altLang="en-US" sz="1100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ㅣ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영상공간에는 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의자와 </a:t>
            </a:r>
            <a:r>
              <a:rPr lang="ko-KR" altLang="en-US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쇼파를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배치하여 편안하게 관람 가능</a:t>
            </a:r>
            <a:endParaRPr lang="en-US" altLang="ko-KR" sz="11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r"/>
            <a:r>
              <a:rPr lang="ko-KR" altLang="en-US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빔프로젝터로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가벽에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1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파타고니아의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다큐멘터리 </a:t>
            </a:r>
            <a:r>
              <a:rPr lang="en-US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· </a:t>
            </a:r>
            <a:r>
              <a:rPr lang="ko-KR" altLang="en-US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영상 등 상영 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1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가벽</a:t>
            </a:r>
            <a:r>
              <a:rPr lang="ko-KR" altLang="en-US" sz="11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뒤에는 남녀 화장실 배치</a:t>
            </a:r>
            <a:endParaRPr lang="en-US" altLang="ko-KR" sz="11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 descr="KakaoTalk_20191218_0556523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916832"/>
            <a:ext cx="4514345" cy="2539320"/>
          </a:xfrm>
          <a:prstGeom prst="rect">
            <a:avLst/>
          </a:prstGeom>
        </p:spPr>
      </p:pic>
      <p:pic>
        <p:nvPicPr>
          <p:cNvPr id="8" name="그림 7" descr="KakaoTalk_20191218_0722458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29655" y="1916832"/>
            <a:ext cx="4514345" cy="2539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16416" y="5013176"/>
            <a:ext cx="240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65000"/>
                  </a:schemeClr>
                </a:solidFill>
                <a:latin typeface="KoPub돋움체 Bold" pitchFamily="2" charset="-127"/>
                <a:ea typeface="KoPub돋움체 Bold" pitchFamily="2" charset="-127"/>
              </a:rPr>
              <a:t>· · · · · · · · · · · · · · · · ·</a:t>
            </a:r>
            <a:endParaRPr lang="ko-KR" altLang="en-US" sz="1400" b="1" dirty="0">
              <a:solidFill>
                <a:schemeClr val="tx1">
                  <a:lumMod val="65000"/>
                </a:schemeClr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39552" y="980728"/>
            <a:ext cx="8064896" cy="58772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매장                                                                                                     동선 설계                                                                                             직원 동선</a:t>
            </a:r>
          </a:p>
        </p:txBody>
      </p:sp>
      <p:pic>
        <p:nvPicPr>
          <p:cNvPr id="10" name="그림 9" descr="직원동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980728"/>
            <a:ext cx="5733256" cy="57332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16664" y="4264049"/>
            <a:ext cx="2681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직원 동선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4048" y="4608075"/>
            <a:ext cx="3456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피팅룸</a:t>
            </a:r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1 </a:t>
            </a:r>
            <a:r>
              <a:rPr lang="ko-KR" altLang="en-US" sz="1000" dirty="0" err="1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ㅣ</a:t>
            </a:r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 카운터 </a:t>
            </a:r>
            <a:r>
              <a:rPr lang="en-US" altLang="ko-KR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2 </a:t>
            </a:r>
            <a:r>
              <a:rPr lang="ko-KR" altLang="en-US" sz="1000" dirty="0" err="1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ㅣ</a:t>
            </a:r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 전시</a:t>
            </a:r>
            <a:r>
              <a:rPr lang="en-US" altLang="ko-KR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~</a:t>
            </a:r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진열 공간 </a:t>
            </a:r>
            <a:r>
              <a:rPr lang="en-US" altLang="ko-KR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3</a:t>
            </a:r>
            <a:endParaRPr lang="ko-KR" altLang="en-US" sz="1000" dirty="0">
              <a:solidFill>
                <a:schemeClr val="bg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16664" y="4982661"/>
            <a:ext cx="3707903" cy="1037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입구부터 전시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진열공간까지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명의 직원이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고객 동선에 따라 </a:t>
            </a:r>
            <a:endParaRPr lang="en-US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유동적으로 고객 응대 </a:t>
            </a:r>
            <a:r>
              <a:rPr lang="en-US" altLang="ko-KR" sz="105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 </a:t>
            </a:r>
            <a:r>
              <a:rPr lang="ko-KR" altLang="en-US" sz="105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재고 확인 위해 창고 이동</a:t>
            </a:r>
            <a:endParaRPr lang="en-US" altLang="ko-KR" sz="105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명의 카운터 직원은 고정된 위치에서 고객 응대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창고만 이동</a:t>
            </a:r>
            <a:endParaRPr lang="en-US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피팅룸</a:t>
            </a:r>
            <a:r>
              <a:rPr lang="ko-KR" altLang="en-US" sz="105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직원은 </a:t>
            </a:r>
            <a:r>
              <a:rPr lang="ko-KR" altLang="en-US" sz="1050" dirty="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피팅룸</a:t>
            </a:r>
            <a:r>
              <a:rPr lang="ko-KR" altLang="en-US" sz="105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내부 고객 응대 </a:t>
            </a:r>
            <a:endParaRPr lang="en-US" altLang="ko-KR" sz="105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11024 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39552" y="980728"/>
            <a:ext cx="8064896" cy="58772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재고동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980728"/>
            <a:ext cx="5733256" cy="573325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             동선 설계                                                                                             재고 동선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0072" y="4707467"/>
            <a:ext cx="223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재고</a:t>
            </a:r>
            <a:r>
              <a:rPr lang="ko-KR" altLang="en-US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동선</a:t>
            </a:r>
            <a:endParaRPr lang="ko-KR" altLang="en-US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20072" y="5076799"/>
            <a:ext cx="28803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카운터 직원 </a:t>
            </a:r>
            <a:r>
              <a:rPr lang="en-US" altLang="ko-KR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2 </a:t>
            </a:r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또는 매장 오픈 전</a:t>
            </a:r>
            <a:r>
              <a:rPr lang="en-US" altLang="ko-KR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전 직원이 관리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0072" y="5446131"/>
            <a:ext cx="2880320" cy="575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창고 </a:t>
            </a:r>
            <a:r>
              <a:rPr lang="ko-KR" altLang="en-US" sz="105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뒷편에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위치한 문을 통해 매장과 별개로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부족한 상품 창고로 </a:t>
            </a:r>
            <a:r>
              <a:rPr lang="ko-KR" altLang="en-US" sz="105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바로 재고 공급</a:t>
            </a:r>
            <a:endParaRPr lang="en-US" altLang="ko-KR" sz="105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11024 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39552" y="980728"/>
            <a:ext cx="8064896" cy="58772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고객동선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980728"/>
            <a:ext cx="5733256" cy="573325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동선 설계                                                                          고객 동선                                  메인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2040" y="4244752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고객 동선 </a:t>
            </a:r>
            <a:r>
              <a:rPr lang="en-US" altLang="ko-KR" sz="16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1</a:t>
            </a:r>
            <a:endParaRPr lang="ko-KR" altLang="en-US" sz="1600" b="1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2040" y="4532784"/>
            <a:ext cx="41764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입구를 이용한 고객들의 메인 동선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2040" y="4983312"/>
            <a:ext cx="417646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메인 입구를 </a:t>
            </a: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통해 전시 공간 </a:t>
            </a:r>
            <a:r>
              <a:rPr lang="en-US" altLang="ko-KR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~ </a:t>
            </a: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상품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진열된 테이블을 지나쳐</a:t>
            </a:r>
            <a:endParaRPr lang="en-US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벽면의 선반 진열을 본 뒤 본격적인 상품 진열 구역으로 감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그 후 </a:t>
            </a:r>
            <a:r>
              <a:rPr lang="ko-KR" altLang="en-US" sz="105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피팅룸으로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이동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카운터에서 계산 후</a:t>
            </a:r>
            <a:endParaRPr lang="en-US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중앙 휴게공간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으로 들어오거나 영상 공간에 머무름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11024 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39552" y="908720"/>
            <a:ext cx="8064896" cy="59492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고객동선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916499"/>
            <a:ext cx="5760640" cy="576064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동선 설계                                                                          고객 동선                                  </a:t>
            </a:r>
            <a:r>
              <a:rPr lang="en-US" altLang="ko-KR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2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8600" y="4437112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고객 동선 </a:t>
            </a:r>
            <a:r>
              <a:rPr lang="en-US" altLang="ko-KR" sz="16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16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8600" y="4775666"/>
            <a:ext cx="36329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좌측 전시공간 출입구로 출입 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6056" y="5157192"/>
            <a:ext cx="363294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기하학적인 모양의 테이블을 따라 역으로 </a:t>
            </a: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전시공간부터</a:t>
            </a:r>
            <a:endParaRPr lang="en-US" altLang="ko-KR" sz="105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1</a:t>
            </a: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번 구역까지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본 뒤 다시 진열공간으로 이동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피팅룸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이후는 메인 동선과 동일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10243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39552" y="980728"/>
            <a:ext cx="8064896" cy="58772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고객동선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980728"/>
            <a:ext cx="5760640" cy="576064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6206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 동선 설계                                                                          고객 동선                                  </a:t>
            </a:r>
            <a:r>
              <a:rPr lang="en-US" altLang="ko-KR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3</a:t>
            </a:r>
            <a:r>
              <a:rPr lang="ko-KR" altLang="en-US" sz="9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8824" y="4509120"/>
            <a:ext cx="2793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고객 동선</a:t>
            </a:r>
            <a:r>
              <a:rPr lang="en-US" altLang="ko-KR" sz="16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3</a:t>
            </a:r>
            <a:endParaRPr lang="ko-KR" altLang="en-US" sz="16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4847674"/>
            <a:ext cx="360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KoPub돋움체 Light" pitchFamily="18" charset="-127"/>
                <a:ea typeface="KoPub돋움체 Light" pitchFamily="18" charset="-127"/>
              </a:rPr>
              <a:t>출구에서 출입 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6056" y="5273841"/>
            <a:ext cx="360040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바로 영상 공간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에서 다큐멘터리 감상 </a:t>
            </a:r>
            <a:endParaRPr lang="en-US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또는 상품 진열 공간 먼저 접함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기하학적인 테이블을 따라 </a:t>
            </a:r>
            <a:endParaRPr lang="en-US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전시 공간과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구역을 본 후 중앙 휴식공간으로 퇴장</a:t>
            </a:r>
            <a:endParaRPr lang="en-US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11024 0.0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748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                                                                                      </a:t>
            </a:r>
            <a:r>
              <a:rPr lang="ko-KR" altLang="en-US" sz="9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                    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예산</a:t>
            </a: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/>
        </p:nvGraphicFramePr>
        <p:xfrm>
          <a:off x="2483768" y="980728"/>
          <a:ext cx="4585247" cy="5589240"/>
        </p:xfrm>
        <a:graphic>
          <a:graphicData uri="http://schemas.openxmlformats.org/presentationml/2006/ole">
            <p:oleObj spid="_x0000_s4098" name="Worksheet" r:id="rId4" imgW="6381664" imgH="7778706" progId="Excel.Sheet.8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568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 </a:t>
            </a:r>
            <a:r>
              <a:rPr lang="en-US" altLang="ko-KR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                                                                                               </a:t>
            </a:r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목표 달성 여부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83929" y="2060848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파타고니아</a:t>
            </a:r>
            <a:r>
              <a:rPr lang="ko-KR" altLang="en-US" sz="12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</a:t>
            </a:r>
            <a:r>
              <a:rPr lang="ko-KR" altLang="en-US" sz="12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매장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59054" y="2072389"/>
            <a:ext cx="3960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목표 설정과 대비해 </a:t>
            </a:r>
            <a:r>
              <a: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얼마나 달성 하였는지 비교하여 평가</a:t>
            </a:r>
            <a:endParaRPr lang="ko-KR" altLang="ko-KR" sz="105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32" name="직선 연결선 31"/>
          <p:cNvCxnSpPr>
            <a:stCxn id="24" idx="0"/>
            <a:endCxn id="34" idx="0"/>
          </p:cNvCxnSpPr>
          <p:nvPr/>
        </p:nvCxnSpPr>
        <p:spPr>
          <a:xfrm>
            <a:off x="2020829" y="3004864"/>
            <a:ext cx="4824536" cy="0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>
            <a:stCxn id="24" idx="4"/>
            <a:endCxn id="34" idx="4"/>
          </p:cNvCxnSpPr>
          <p:nvPr/>
        </p:nvCxnSpPr>
        <p:spPr>
          <a:xfrm>
            <a:off x="2020829" y="4084984"/>
            <a:ext cx="4824536" cy="0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B7AD3AA6-42B7-4AD2-8127-D776588AED9C}"/>
              </a:ext>
            </a:extLst>
          </p:cNvPr>
          <p:cNvGrpSpPr/>
          <p:nvPr/>
        </p:nvGrpSpPr>
        <p:grpSpPr>
          <a:xfrm>
            <a:off x="827584" y="3004864"/>
            <a:ext cx="2016224" cy="2731805"/>
            <a:chOff x="1110503" y="3068960"/>
            <a:chExt cx="2016224" cy="2731805"/>
          </a:xfrm>
        </p:grpSpPr>
        <p:sp>
          <p:nvSpPr>
            <p:cNvPr id="24" name="타원 23"/>
            <p:cNvSpPr/>
            <p:nvPr/>
          </p:nvSpPr>
          <p:spPr>
            <a:xfrm>
              <a:off x="1763688" y="3068960"/>
              <a:ext cx="1080120" cy="10801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36691" y="3491716"/>
              <a:ext cx="72327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>
                  <a:latin typeface="KoPub돋움체 Medium" pitchFamily="2" charset="-127"/>
                  <a:ea typeface="KoPub돋움체 Medium" pitchFamily="2" charset="-127"/>
                </a:rPr>
                <a:t>상품 </a:t>
              </a:r>
              <a:r>
                <a:rPr lang="ko-KR" altLang="en-US" sz="900" dirty="0" err="1">
                  <a:latin typeface="KoPub돋움체 Medium" pitchFamily="2" charset="-127"/>
                  <a:ea typeface="KoPub돋움체 Medium" pitchFamily="2" charset="-127"/>
                </a:rPr>
                <a:t>주목성</a:t>
              </a:r>
              <a:endParaRPr lang="ko-KR" altLang="en-US" sz="900" dirty="0">
                <a:latin typeface="KoPub돋움체 Medium" pitchFamily="2" charset="-127"/>
                <a:ea typeface="KoPub돋움체 Medium" pitchFamily="2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110503" y="5085184"/>
              <a:ext cx="2016224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과한 상품 진열 </a:t>
              </a:r>
              <a:r>
                <a:rPr lang="ko-KR" altLang="en-US" sz="1050" dirty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최소화</a:t>
              </a:r>
              <a:endParaRPr lang="en-US" altLang="ko-KR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endParaRPr>
            </a:p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브랜드 특성 보여주는</a:t>
              </a:r>
              <a:endPara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아이템 위주의 전개</a:t>
              </a:r>
              <a:endPara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lvl="1" algn="ctr"/>
              <a:endParaRPr lang="ko-KR" altLang="ko-KR" sz="90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610C986A-0209-49E5-BE2C-5CFCE40CEDC6}"/>
                </a:ext>
              </a:extLst>
            </p:cNvPr>
            <p:cNvSpPr txBox="1"/>
            <p:nvPr/>
          </p:nvSpPr>
          <p:spPr>
            <a:xfrm>
              <a:off x="2043336" y="4287074"/>
              <a:ext cx="4956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endPara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78C93580-F8BF-4D2F-8BCE-77EBD27EFD84}"/>
              </a:ext>
            </a:extLst>
          </p:cNvPr>
          <p:cNvGrpSpPr/>
          <p:nvPr/>
        </p:nvGrpSpPr>
        <p:grpSpPr>
          <a:xfrm>
            <a:off x="2488881" y="3004864"/>
            <a:ext cx="1944216" cy="2731805"/>
            <a:chOff x="2771800" y="3068960"/>
            <a:chExt cx="1944216" cy="2731805"/>
          </a:xfrm>
        </p:grpSpPr>
        <p:sp>
          <p:nvSpPr>
            <p:cNvPr id="26" name="타원 25"/>
            <p:cNvSpPr/>
            <p:nvPr/>
          </p:nvSpPr>
          <p:spPr>
            <a:xfrm>
              <a:off x="3419872" y="3068960"/>
              <a:ext cx="1080120" cy="10801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91880" y="3501008"/>
              <a:ext cx="95891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dirty="0">
                  <a:latin typeface="KoPub돋움체 Medium" pitchFamily="2" charset="-127"/>
                  <a:ea typeface="KoPub돋움체 Medium" pitchFamily="2" charset="-127"/>
                </a:rPr>
                <a:t>명확한 가치 전달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71800" y="5085184"/>
              <a:ext cx="1944216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ko-KR" altLang="en-US" sz="1050" dirty="0" err="1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파타고니아의</a:t>
              </a:r>
              <a:r>
                <a:rPr lang="ko-KR" altLang="en-US" sz="105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050" dirty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역사 </a:t>
              </a:r>
              <a:r>
                <a:rPr lang="en-US" altLang="ko-KR" sz="1050" dirty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· </a:t>
              </a:r>
              <a:endParaRPr lang="en-US" altLang="ko-KR" sz="105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endParaRPr>
            </a:p>
            <a:p>
              <a:pPr lvl="1" algn="ctr"/>
              <a:r>
                <a:rPr lang="ko-KR" altLang="en-US" sz="1050" dirty="0" smtClean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캠페인</a:t>
              </a:r>
              <a:r>
                <a:rPr lang="ko-KR" altLang="en-US" sz="1050" dirty="0" smtClean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을 </a:t>
              </a:r>
              <a:r>
                <a:rPr lang="ko-KR" altLang="en-US" sz="105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충분히 보여줄 수 있는 집기</a:t>
              </a:r>
              <a:endParaRPr lang="en-US" altLang="ko-KR" sz="105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lvl="1" algn="ctr"/>
              <a:endParaRPr lang="ko-KR" altLang="ko-KR" sz="90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3A0C91D2-4AB0-4E9C-A8D5-EAC1C20E3642}"/>
                </a:ext>
              </a:extLst>
            </p:cNvPr>
            <p:cNvSpPr txBox="1"/>
            <p:nvPr/>
          </p:nvSpPr>
          <p:spPr>
            <a:xfrm>
              <a:off x="3716288" y="4287074"/>
              <a:ext cx="4956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endPara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F3693A2E-402C-4CBD-883A-7E700B166949}"/>
              </a:ext>
            </a:extLst>
          </p:cNvPr>
          <p:cNvGrpSpPr/>
          <p:nvPr/>
        </p:nvGrpSpPr>
        <p:grpSpPr>
          <a:xfrm>
            <a:off x="4098209" y="3004864"/>
            <a:ext cx="2016224" cy="2593304"/>
            <a:chOff x="4381128" y="3068960"/>
            <a:chExt cx="2016224" cy="2593304"/>
          </a:xfrm>
        </p:grpSpPr>
        <p:sp>
          <p:nvSpPr>
            <p:cNvPr id="25" name="타원 24"/>
            <p:cNvSpPr/>
            <p:nvPr/>
          </p:nvSpPr>
          <p:spPr>
            <a:xfrm>
              <a:off x="5076056" y="3068960"/>
              <a:ext cx="1080120" cy="10801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76056" y="3501008"/>
              <a:ext cx="1059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dirty="0">
                  <a:latin typeface="KoPub돋움체 Medium" pitchFamily="2" charset="-127"/>
                  <a:ea typeface="KoPub돋움체 Medium" pitchFamily="2" charset="-127"/>
                </a:rPr>
                <a:t>소비자와 함께 하는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381128" y="5085183"/>
              <a:ext cx="201622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직접 만지고 보며</a:t>
              </a:r>
              <a:r>
                <a:rPr lang="en-US" altLang="ko-KR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,</a:t>
              </a:r>
            </a:p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참여할 수 있는 전시</a:t>
              </a:r>
              <a:r>
                <a:rPr lang="ko-KR" altLang="en-US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 공간 마련</a:t>
              </a:r>
              <a:endParaRPr lang="ko-KR" altLang="ko-KR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DFD58437-4010-4E04-91A1-F79A9E36D730}"/>
                </a:ext>
              </a:extLst>
            </p:cNvPr>
            <p:cNvSpPr txBox="1"/>
            <p:nvPr/>
          </p:nvSpPr>
          <p:spPr>
            <a:xfrm>
              <a:off x="5358173" y="4268928"/>
              <a:ext cx="4956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endPara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6C21EF9C-295F-480F-818F-E18E55D4AC34}"/>
              </a:ext>
            </a:extLst>
          </p:cNvPr>
          <p:cNvGrpSpPr/>
          <p:nvPr/>
        </p:nvGrpSpPr>
        <p:grpSpPr>
          <a:xfrm>
            <a:off x="5585225" y="3004864"/>
            <a:ext cx="2232248" cy="2916470"/>
            <a:chOff x="5868144" y="3068960"/>
            <a:chExt cx="2232248" cy="2916470"/>
          </a:xfrm>
        </p:grpSpPr>
        <p:sp>
          <p:nvSpPr>
            <p:cNvPr id="34" name="타원 33"/>
            <p:cNvSpPr/>
            <p:nvPr/>
          </p:nvSpPr>
          <p:spPr>
            <a:xfrm>
              <a:off x="6588224" y="3068960"/>
              <a:ext cx="1080120" cy="10801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6350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60232" y="3501008"/>
              <a:ext cx="95891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dirty="0">
                  <a:latin typeface="KoPub돋움체 Medium" pitchFamily="2" charset="-127"/>
                  <a:ea typeface="KoPub돋움체 Medium" pitchFamily="2" charset="-127"/>
                </a:rPr>
                <a:t>자연과 함께 하는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868144" y="5085184"/>
              <a:ext cx="2232248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내부의 통나무 기둥</a:t>
              </a:r>
              <a:r>
                <a:rPr lang="en-US" altLang="ko-KR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, </a:t>
              </a:r>
              <a:r>
                <a:rPr lang="ko-KR" altLang="en-US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선반</a:t>
              </a:r>
              <a:endParaRPr lang="en-US" altLang="ko-KR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endParaRPr>
            </a:p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중앙의 휴식공간</a:t>
              </a:r>
              <a:endParaRPr lang="en-US" altLang="ko-KR" sz="105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endParaRPr>
            </a:p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태양열 발전기로 전기 공급해</a:t>
              </a:r>
              <a:endParaRPr lang="en-US" altLang="ko-KR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endParaRPr>
            </a:p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자연과 함께함을 </a:t>
              </a:r>
              <a:r>
                <a:rPr lang="ko-KR" altLang="en-US" sz="1050" dirty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몸소 실천</a:t>
              </a:r>
              <a:r>
                <a:rPr lang="en-US" altLang="ko-KR" sz="1050" dirty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,</a:t>
              </a:r>
              <a:r>
                <a:rPr lang="en-US" altLang="ko-KR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 </a:t>
              </a:r>
            </a:p>
            <a:p>
              <a:pPr lvl="1" algn="ctr"/>
              <a:r>
                <a:rPr lang="ko-KR" altLang="en-US" sz="1050" dirty="0">
                  <a:solidFill>
                    <a:schemeClr val="bg1"/>
                  </a:solidFill>
                  <a:latin typeface="KoPub돋움체 Medium" pitchFamily="2" charset="-127"/>
                  <a:ea typeface="KoPub돋움체 Medium" pitchFamily="2" charset="-127"/>
                </a:rPr>
                <a:t>고객에게 보여줌</a:t>
              </a:r>
              <a:endParaRPr lang="ko-KR" altLang="ko-KR" sz="1050" dirty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CA224DEC-4F3E-4025-ACFF-8DB8111983B7}"/>
                </a:ext>
              </a:extLst>
            </p:cNvPr>
            <p:cNvSpPr txBox="1"/>
            <p:nvPr/>
          </p:nvSpPr>
          <p:spPr>
            <a:xfrm>
              <a:off x="6889931" y="4287074"/>
              <a:ext cx="4956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r>
                <a:rPr lang="en-US" altLang="ko-KR" sz="9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</a:p>
            <a:p>
              <a:pPr algn="ctr"/>
              <a:endParaRPr lang="en-US" altLang="ko-KR" sz="9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2">
            <a:extLst>
              <a:ext uri="{FF2B5EF4-FFF2-40B4-BE49-F238E27FC236}">
                <a16:creationId xmlns:a16="http://schemas.microsoft.com/office/drawing/2014/main" xmlns="" id="{D1C1285A-0A96-424B-8068-68902240623B}"/>
              </a:ext>
            </a:extLst>
          </p:cNvPr>
          <p:cNvSpPr/>
          <p:nvPr/>
        </p:nvSpPr>
        <p:spPr>
          <a:xfrm>
            <a:off x="0" y="404664"/>
            <a:ext cx="9144000" cy="2596215"/>
          </a:xfrm>
          <a:custGeom>
            <a:avLst/>
            <a:gdLst>
              <a:gd name="connsiteX0" fmla="*/ 0 w 9068586"/>
              <a:gd name="connsiteY0" fmla="*/ 2437616 h 2596215"/>
              <a:gd name="connsiteX1" fmla="*/ 254524 w 9068586"/>
              <a:gd name="connsiteY1" fmla="*/ 2465896 h 2596215"/>
              <a:gd name="connsiteX2" fmla="*/ 801279 w 9068586"/>
              <a:gd name="connsiteY2" fmla="*/ 2088824 h 2596215"/>
              <a:gd name="connsiteX3" fmla="*/ 2300141 w 9068586"/>
              <a:gd name="connsiteY3" fmla="*/ 90342 h 2596215"/>
              <a:gd name="connsiteX4" fmla="*/ 3252248 w 9068586"/>
              <a:gd name="connsiteY4" fmla="*/ 354292 h 2596215"/>
              <a:gd name="connsiteX5" fmla="*/ 3582186 w 9068586"/>
              <a:gd name="connsiteY5" fmla="*/ 457987 h 2596215"/>
              <a:gd name="connsiteX6" fmla="*/ 4421172 w 9068586"/>
              <a:gd name="connsiteY6" fmla="*/ 1504362 h 2596215"/>
              <a:gd name="connsiteX7" fmla="*/ 5429840 w 9068586"/>
              <a:gd name="connsiteY7" fmla="*/ 1598630 h 2596215"/>
              <a:gd name="connsiteX8" fmla="*/ 7079530 w 9068586"/>
              <a:gd name="connsiteY8" fmla="*/ 2381055 h 2596215"/>
              <a:gd name="connsiteX9" fmla="*/ 7729980 w 9068586"/>
              <a:gd name="connsiteY9" fmla="*/ 2588445 h 2596215"/>
              <a:gd name="connsiteX10" fmla="*/ 8248454 w 9068586"/>
              <a:gd name="connsiteY10" fmla="*/ 2541311 h 2596215"/>
              <a:gd name="connsiteX11" fmla="*/ 9068586 w 9068586"/>
              <a:gd name="connsiteY11" fmla="*/ 2437616 h 259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68586" h="2596215">
                <a:moveTo>
                  <a:pt x="0" y="2437616"/>
                </a:moveTo>
                <a:cubicBezTo>
                  <a:pt x="60489" y="2480822"/>
                  <a:pt x="120978" y="2524028"/>
                  <a:pt x="254524" y="2465896"/>
                </a:cubicBezTo>
                <a:cubicBezTo>
                  <a:pt x="388070" y="2407764"/>
                  <a:pt x="460343" y="2484750"/>
                  <a:pt x="801279" y="2088824"/>
                </a:cubicBezTo>
                <a:cubicBezTo>
                  <a:pt x="1142215" y="1692898"/>
                  <a:pt x="1891646" y="379431"/>
                  <a:pt x="2300141" y="90342"/>
                </a:cubicBezTo>
                <a:cubicBezTo>
                  <a:pt x="2708636" y="-198747"/>
                  <a:pt x="3038574" y="293018"/>
                  <a:pt x="3252248" y="354292"/>
                </a:cubicBezTo>
                <a:cubicBezTo>
                  <a:pt x="3465922" y="415566"/>
                  <a:pt x="3387365" y="266309"/>
                  <a:pt x="3582186" y="457987"/>
                </a:cubicBezTo>
                <a:cubicBezTo>
                  <a:pt x="3777007" y="649665"/>
                  <a:pt x="4113230" y="1314255"/>
                  <a:pt x="4421172" y="1504362"/>
                </a:cubicBezTo>
                <a:cubicBezTo>
                  <a:pt x="4729114" y="1694469"/>
                  <a:pt x="4986781" y="1452515"/>
                  <a:pt x="5429840" y="1598630"/>
                </a:cubicBezTo>
                <a:cubicBezTo>
                  <a:pt x="5872899" y="1744745"/>
                  <a:pt x="6696173" y="2216086"/>
                  <a:pt x="7079530" y="2381055"/>
                </a:cubicBezTo>
                <a:cubicBezTo>
                  <a:pt x="7462887" y="2546024"/>
                  <a:pt x="7535159" y="2561736"/>
                  <a:pt x="7729980" y="2588445"/>
                </a:cubicBezTo>
                <a:cubicBezTo>
                  <a:pt x="7924801" y="2615154"/>
                  <a:pt x="8025353" y="2566449"/>
                  <a:pt x="8248454" y="2541311"/>
                </a:cubicBezTo>
                <a:cubicBezTo>
                  <a:pt x="8471555" y="2516173"/>
                  <a:pt x="8909902" y="2456470"/>
                  <a:pt x="9068586" y="2437616"/>
                </a:cubicBezTo>
              </a:path>
            </a:pathLst>
          </a:custGeom>
          <a:noFill/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7" y="592088"/>
            <a:ext cx="136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기대 효과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378" y="2607919"/>
            <a:ext cx="3348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/>
            <a:r>
              <a:rPr lang="ko-KR" altLang="en-US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파타고니아 플래그십 스토어를 통해 많은 고객들에게 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파타고니아의 </a:t>
            </a:r>
            <a:r>
              <a:rPr lang="ko-KR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캠페인과 정체성을</a:t>
            </a:r>
            <a:r>
              <a:rPr lang="en-US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</a:t>
            </a:r>
            <a:r>
              <a:rPr lang="ko-KR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알리고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환경을 위한 소비에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동참하고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싶게 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만</a:t>
            </a:r>
            <a:r>
              <a:rPr lang="ko-KR" altLang="en-US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듦</a:t>
            </a:r>
            <a:endParaRPr lang="ko-KR" altLang="ko-KR" sz="11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4582" y="3327999"/>
            <a:ext cx="33483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/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윈도우 디스플레이와 외벽 광고판의 광고 변경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전시 공간의 조형물의 크기만 달리하며 공간을 축소하면 </a:t>
            </a:r>
            <a:r>
              <a:rPr lang="ko-KR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다양한 체험형 매장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구현할 수 있음</a:t>
            </a:r>
            <a:endParaRPr lang="ko-KR" altLang="en-US" sz="11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09658" y="4138521"/>
            <a:ext cx="36743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/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제품의 디자인보다는 내재된 가치를 추구하고 보여주는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100" dirty="0" smtClean="0"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0" lvl="2" algn="just"/>
            <a:r>
              <a:rPr lang="ko-KR" altLang="ko-KR" sz="1100" dirty="0" smtClean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소비를 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하는 </a:t>
            </a:r>
            <a:r>
              <a:rPr lang="ko-KR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젊은 층의 소비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를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기대할 수 있음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ko-KR" sz="1100" dirty="0"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69797" y="4840167"/>
            <a:ext cx="35786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/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흔한 아웃도어 브랜드라는 인식에서 벗어나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100" dirty="0" smtClean="0"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0" lvl="2" algn="just"/>
            <a:r>
              <a:rPr lang="ko-KR" altLang="ko-KR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환경 </a:t>
            </a:r>
            <a:r>
              <a:rPr lang="ko-KR" altLang="ko-KR" sz="1100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운동을 하는 기업</a:t>
            </a:r>
            <a:r>
              <a:rPr lang="ko-KR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이라는 인식을 심어줄 수 있음</a:t>
            </a:r>
            <a:r>
              <a:rPr lang="en-US" altLang="ko-KR" sz="11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ko-KR" sz="1100" dirty="0"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53375" y="3169995"/>
            <a:ext cx="432048" cy="461665"/>
          </a:xfrm>
          <a:prstGeom prst="rect">
            <a:avLst/>
          </a:prstGeom>
          <a:noFill/>
          <a:effectLst>
            <a:reflection blurRad="52070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effectLst>
                  <a:reflection blurRad="6350" stA="55000" endA="50" endPos="85000" dir="5400000" sy="-100000" algn="bl" rotWithShape="0"/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</a:t>
            </a:r>
            <a:endParaRPr lang="ko-KR" altLang="en-US" sz="2400" dirty="0">
              <a:solidFill>
                <a:schemeClr val="bg1"/>
              </a:solidFill>
              <a:effectLst>
                <a:reflection blurRad="6350" stA="55000" endA="50" endPos="85000" dir="5400000" sy="-100000" algn="bl" rotWithShape="0"/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08579" y="3919036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effectLst>
                  <a:reflection blurRad="6350" stA="55000" endA="50" endPos="85000" dir="5400000" sy="-100000" algn="bl" rotWithShape="0"/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</a:t>
            </a:r>
            <a:endParaRPr lang="ko-KR" altLang="en-US" sz="2400" dirty="0">
              <a:solidFill>
                <a:schemeClr val="bg1"/>
              </a:solidFill>
              <a:effectLst>
                <a:reflection blurRad="6350" stA="55000" endA="50" endPos="85000" dir="5400000" sy="-100000" algn="bl" rotWithShape="0"/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73655" y="456994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effectLst>
                  <a:reflection blurRad="6350" stA="55000" endA="50" endPos="85000" dir="5400000" sy="-100000" algn="bl" rotWithShape="0"/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3.</a:t>
            </a:r>
            <a:endParaRPr lang="ko-KR" altLang="en-US" sz="2400" dirty="0">
              <a:solidFill>
                <a:schemeClr val="bg1"/>
              </a:solidFill>
              <a:effectLst>
                <a:reflection blurRad="6350" stA="55000" endA="50" endPos="85000" dir="5400000" sy="-100000" algn="bl" rotWithShape="0"/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33794" y="5271591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effectLst>
                  <a:reflection blurRad="6350" stA="55000" endA="50" endPos="85000" dir="5400000" sy="-100000" algn="bl" rotWithShape="0"/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4.</a:t>
            </a:r>
            <a:endParaRPr lang="ko-KR" altLang="en-US" sz="2400" dirty="0">
              <a:solidFill>
                <a:schemeClr val="bg1"/>
              </a:solidFill>
              <a:effectLst>
                <a:reflection blurRad="6350" stA="55000" endA="50" endPos="85000" dir="5400000" sy="-100000" algn="bl" rotWithShape="0"/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563488"/>
            <a:ext cx="45719" cy="28803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592088"/>
            <a:ext cx="8568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배운 점                                                                                                          느꼈던 점</a:t>
            </a:r>
            <a:endParaRPr lang="ko-KR" altLang="en-US" sz="9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5936" y="2780928"/>
            <a:ext cx="36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매장 하나를 구성하는 데 고려해야 할 점이 매우 많다는 것을 알게 되었고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, </a:t>
            </a:r>
            <a:r>
              <a:rPr lang="ko-KR" altLang="ko-KR" sz="110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트렌드와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브랜드의 특성을 파악하는 것이 기본이 되어야 하며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, 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상권 분석과 다양한 집기 리서치도 필수적이라는 것을 깨달았다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. 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또한 매장의 공간마다 고객의 동선과 소비 형태를 예상하며 구성해야 한다는 것도 알게 되었다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. 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쉽지 않은 과정이었지만 </a:t>
            </a:r>
            <a:r>
              <a:rPr lang="ko-KR" altLang="ko-KR" sz="1100" dirty="0" err="1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파타고니아의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긍정적인 환경 캠페인을 더 많은 사람들에게 알리고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, </a:t>
            </a:r>
            <a:r>
              <a:rPr lang="ko-KR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함께 실천하고자 하는 우리의 목표가 달성되어 뿌듯하였다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. </a:t>
            </a:r>
            <a:endParaRPr lang="ko-KR" altLang="ko-KR" sz="1100" dirty="0">
              <a:solidFill>
                <a:schemeClr val="bg1"/>
              </a:solidFill>
              <a:latin typeface="KoPub돋움체 Medium" pitchFamily="2" charset="-127"/>
              <a:ea typeface="KoPub돋움체 Medium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3311406"/>
            <a:ext cx="2364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기말 과제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매장 </a:t>
            </a:r>
            <a:r>
              <a:rPr lang="ko-KR" altLang="en-US" sz="1100" dirty="0" err="1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리뉴얼을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준비하며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rPr>
              <a:t>                          </a:t>
            </a:r>
            <a:endParaRPr lang="en-US" altLang="ko-KR" sz="1100" dirty="0">
              <a:solidFill>
                <a:schemeClr val="bg1"/>
              </a:solidFill>
              <a:latin typeface="KoPub돋움체 Bold" pitchFamily="2" charset="-127"/>
              <a:ea typeface="KoPub돋움체 Bold" pitchFamily="2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1403</Words>
  <Application>Microsoft Office PowerPoint</Application>
  <PresentationFormat>화면 슬라이드 쇼(4:3)</PresentationFormat>
  <Paragraphs>247</Paragraphs>
  <Slides>34</Slides>
  <Notes>21</Notes>
  <HiddenSlides>0</HiddenSlides>
  <MMClips>0</MMClips>
  <ScaleCrop>false</ScaleCrop>
  <HeadingPairs>
    <vt:vector size="8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4" baseType="lpstr">
      <vt:lpstr>굴림</vt:lpstr>
      <vt:lpstr>Arial</vt:lpstr>
      <vt:lpstr>Alfa Slab One</vt:lpstr>
      <vt:lpstr>맑은 고딕</vt:lpstr>
      <vt:lpstr>KoPub돋움체 Medium</vt:lpstr>
      <vt:lpstr>KoPub돋움체 Bold</vt:lpstr>
      <vt:lpstr>나눔스퀘어_ac ExtraBold</vt:lpstr>
      <vt:lpstr>KoPub돋움체 Light</vt:lpstr>
      <vt:lpstr>Office 테마</vt:lpstr>
      <vt:lpstr>Worksheet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User</dc:creator>
  <cp:lastModifiedBy>Windows User</cp:lastModifiedBy>
  <cp:revision>80</cp:revision>
  <dcterms:created xsi:type="dcterms:W3CDTF">2019-12-15T14:06:36Z</dcterms:created>
  <dcterms:modified xsi:type="dcterms:W3CDTF">2019-12-18T13:04:28Z</dcterms:modified>
</cp:coreProperties>
</file>